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80"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3" r:id="rId17"/>
    <p:sldId id="274" r:id="rId18"/>
    <p:sldId id="275" r:id="rId19"/>
    <p:sldId id="276" r:id="rId20"/>
    <p:sldId id="277" r:id="rId21"/>
    <p:sldId id="278" r:id="rId22"/>
    <p:sldId id="279"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16B482-99BB-B779-5F95-9DBF8A3116A3}" name="Steverson, Alexa C" initials="SAC" userId="S::Alexa.Steverson@ncpoisoncontrol.org::d5a2fc1d-fba5-4abf-937f-e24b159d69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064"/>
    <a:srgbClr val="EC008C"/>
    <a:srgbClr val="ED1639"/>
    <a:srgbClr val="D20F27"/>
    <a:srgbClr val="F100AC"/>
    <a:srgbClr val="FF00B6"/>
    <a:srgbClr val="FF0087"/>
    <a:srgbClr val="D719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23"/>
    <p:restoredTop sz="94668"/>
  </p:normalViewPr>
  <p:slideViewPr>
    <p:cSldViewPr snapToGrid="0">
      <p:cViewPr varScale="1">
        <p:scale>
          <a:sx n="193" d="100"/>
          <a:sy n="193" d="100"/>
        </p:scale>
        <p:origin x="1136"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latinLnBrk="0">
      <a:defRPr sz="1200" b="0" i="0">
        <a:latin typeface="Poppins" pitchFamily="2" charset="77"/>
        <a:ea typeface="+mn-ea"/>
        <a:cs typeface="Poppins" pitchFamily="2" charset="77"/>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988lifeline.org/how-we-can-all-prevent-suicid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ayoclinic.org/diseases-conditions/drug-addiction/symptoms-causes/syc-2036511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haringpillscankill.org/"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www.webpoisoncontrol.org/" TargetMode="External"/><Relationship Id="rId4" Type="http://schemas.openxmlformats.org/officeDocument/2006/relationships/hyperlink" Target="http://www.ncpoisoncontrol.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914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84" name="Shape 184"/>
          <p:cNvSpPr>
            <a:spLocks noGrp="1"/>
          </p:cNvSpPr>
          <p:nvPr>
            <p:ph type="body" sz="quarter" idx="1"/>
          </p:nvPr>
        </p:nvSpPr>
        <p:spPr>
          <a:prstGeom prst="rect">
            <a:avLst/>
          </a:prstGeom>
        </p:spPr>
        <p:txBody>
          <a:bodyPr/>
          <a:lstStyle/>
          <a:p>
            <a:endParaRPr dirty="0"/>
          </a:p>
          <a:p>
            <a:pPr>
              <a:defRPr i="1"/>
            </a:pPr>
            <a:r>
              <a:rPr dirty="0"/>
              <a:t>You may want to have different students in the class read each of the teen perceptions about Rx drugs and discuss whether they share those perceptions or feel differently about them.    </a:t>
            </a:r>
          </a:p>
          <a:p>
            <a:pPr>
              <a:defRPr i="1"/>
            </a:pPr>
            <a:endParaRPr dirty="0"/>
          </a:p>
          <a:p>
            <a:pPr>
              <a:defRPr i="1"/>
            </a:pPr>
            <a:endParaRPr dirty="0"/>
          </a:p>
          <a:p>
            <a:pPr>
              <a:defRPr i="1"/>
            </a:pPr>
            <a:r>
              <a:rPr dirty="0"/>
              <a:t>After all of the perceptions are read, here are some follow up questions to consider asking:        </a:t>
            </a:r>
          </a:p>
          <a:p>
            <a:pPr>
              <a:defRPr i="1"/>
            </a:pPr>
            <a:endParaRPr dirty="0"/>
          </a:p>
          <a:p>
            <a:pPr marL="171450" indent="-171450">
              <a:buSzPct val="100000"/>
              <a:buFont typeface="Arial"/>
              <a:buChar char="•"/>
              <a:defRPr i="1"/>
            </a:pPr>
            <a:r>
              <a:rPr dirty="0"/>
              <a:t>When you think about “drug abuse,” what drugs initially come to mind? </a:t>
            </a:r>
          </a:p>
          <a:p>
            <a:pPr marL="171450" indent="-171450">
              <a:buSzPct val="100000"/>
              <a:buFont typeface="Arial"/>
              <a:buChar char="•"/>
              <a:defRPr i="1"/>
            </a:pPr>
            <a:endParaRPr dirty="0"/>
          </a:p>
          <a:p>
            <a:pPr marL="171450" indent="-171450">
              <a:buSzPct val="100000"/>
              <a:buFont typeface="Arial"/>
              <a:buChar char="•"/>
              <a:defRPr i="1"/>
            </a:pPr>
            <a:r>
              <a:rPr dirty="0"/>
              <a:t>Do you feel that parents are talking to their teens enough about prescription drug misuse?</a:t>
            </a:r>
          </a:p>
          <a:p>
            <a:pPr>
              <a:defRPr i="1"/>
            </a:pPr>
            <a:endParaRPr dirty="0"/>
          </a:p>
          <a:p>
            <a:pPr marL="171450" indent="-171450">
              <a:buSzPct val="100000"/>
              <a:buFont typeface="Arial"/>
              <a:buChar char="•"/>
              <a:defRPr i="1"/>
            </a:pPr>
            <a:r>
              <a:rPr dirty="0"/>
              <a:t>Is enough being done to bring attention to prescription drug misuse and abuse?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0" name="Shape 190"/>
          <p:cNvSpPr>
            <a:spLocks noGrp="1"/>
          </p:cNvSpPr>
          <p:nvPr>
            <p:ph type="body" sz="quarter" idx="1"/>
          </p:nvPr>
        </p:nvSpPr>
        <p:spPr>
          <a:prstGeom prst="rect">
            <a:avLst/>
          </a:prstGeom>
        </p:spPr>
        <p:txBody>
          <a:bodyPr/>
          <a:lstStyle/>
          <a:p>
            <a:endParaRPr dirty="0"/>
          </a:p>
          <a:p>
            <a:r>
              <a:rPr dirty="0"/>
              <a:t>What do you think?  Do you think that because a medicine is prescribed that it’s safer than a street drug?</a:t>
            </a:r>
          </a:p>
          <a:p>
            <a:endParaRPr dirty="0"/>
          </a:p>
          <a:p>
            <a:r>
              <a:rPr dirty="0"/>
              <a:t>As we’ve discussed so far, a prescribed medicine can pose serious risk to a person when it’s taken in the wrong amount or by the wrong person.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20" name="Shape 220"/>
          <p:cNvSpPr>
            <a:spLocks noGrp="1"/>
          </p:cNvSpPr>
          <p:nvPr>
            <p:ph type="body" sz="quarter" idx="1"/>
          </p:nvPr>
        </p:nvSpPr>
        <p:spPr>
          <a:prstGeom prst="rect">
            <a:avLst/>
          </a:prstGeom>
        </p:spPr>
        <p:txBody>
          <a:bodyPr/>
          <a:lstStyle/>
          <a:p>
            <a:r>
              <a:rPr dirty="0"/>
              <a:t>Unfortunately, the majority of teens who incorrectly take medications are trying to harm themselves.</a:t>
            </a:r>
          </a:p>
          <a:p>
            <a:endParaRPr dirty="0"/>
          </a:p>
          <a:p>
            <a:r>
              <a:rPr dirty="0"/>
              <a:t>According to the Suicide and Crisis Lifeline, if someone is considering suicide, he or she might…¹   </a:t>
            </a:r>
          </a:p>
          <a:p>
            <a:pPr marL="171450" indent="-171450">
              <a:buSzPct val="100000"/>
              <a:buFont typeface="Arial"/>
              <a:buChar char="•"/>
            </a:pPr>
            <a:endParaRPr dirty="0"/>
          </a:p>
          <a:p>
            <a:pPr marL="171450" indent="-171450">
              <a:buSzPct val="100000"/>
              <a:buFont typeface="Arial"/>
              <a:buChar char="•"/>
            </a:pPr>
            <a:r>
              <a:rPr dirty="0"/>
              <a:t>talk about wanting to die</a:t>
            </a:r>
          </a:p>
          <a:p>
            <a:pPr marL="171450" indent="-171450">
              <a:buSzPct val="100000"/>
              <a:buFont typeface="Arial"/>
              <a:buChar char="•"/>
            </a:pPr>
            <a:r>
              <a:rPr dirty="0"/>
              <a:t>talk about feeling hopeless or trapped</a:t>
            </a:r>
          </a:p>
          <a:p>
            <a:pPr marL="171450" indent="-171450">
              <a:buSzPct val="100000"/>
              <a:buFont typeface="Arial"/>
              <a:buChar char="•"/>
            </a:pPr>
            <a:r>
              <a:rPr dirty="0"/>
              <a:t>act anxious, show rage, or have extreme mood swings</a:t>
            </a:r>
          </a:p>
          <a:p>
            <a:pPr marL="171450" indent="-171450">
              <a:buSzPct val="100000"/>
              <a:buFont typeface="Arial"/>
              <a:buChar char="•"/>
            </a:pPr>
            <a:r>
              <a:rPr dirty="0"/>
              <a:t>behave recklessly</a:t>
            </a:r>
          </a:p>
          <a:p>
            <a:pPr marL="171450" indent="-171450">
              <a:buSzPct val="100000"/>
              <a:buFont typeface="Arial"/>
              <a:buChar char="•"/>
            </a:pPr>
            <a:r>
              <a:rPr dirty="0"/>
              <a:t>withdraw or isolate himself or herself </a:t>
            </a:r>
          </a:p>
          <a:p>
            <a:pPr marL="171450" indent="-171450">
              <a:buSzPct val="100000"/>
              <a:buFont typeface="Arial"/>
              <a:buChar char="•"/>
            </a:pPr>
            <a:endParaRPr dirty="0"/>
          </a:p>
          <a:p>
            <a:r>
              <a:rPr dirty="0"/>
              <a:t>Noticing and acting on these warning signs can help prevent suicide.  If you think someone might be considering suicide, tell a parent, school counselor, other trusted adult, or contact the Suicide and Crisis Lifeline at 988.</a:t>
            </a:r>
          </a:p>
          <a:p>
            <a:pPr>
              <a:defRPr i="1"/>
            </a:pPr>
            <a:endParaRPr dirty="0"/>
          </a:p>
          <a:p>
            <a:pPr>
              <a:defRPr i="1"/>
            </a:pPr>
            <a:r>
              <a:rPr dirty="0"/>
              <a:t>You may want to allow students the opportunity to save the Suicide and Crisis Lifeline number</a:t>
            </a:r>
            <a:r>
              <a:rPr lang="en-US" dirty="0"/>
              <a:t>, 988,</a:t>
            </a:r>
            <a:r>
              <a:rPr dirty="0"/>
              <a:t> into their phones.</a:t>
            </a:r>
          </a:p>
          <a:p>
            <a:endParaRPr dirty="0"/>
          </a:p>
          <a:p>
            <a:pPr>
              <a:defRPr sz="900" i="1"/>
            </a:pPr>
            <a:r>
              <a:rPr dirty="0"/>
              <a:t>¹ for a more complete list of warning signs visit </a:t>
            </a:r>
            <a:r>
              <a:rPr sz="1200" u="sng" dirty="0">
                <a:solidFill>
                  <a:srgbClr val="0563C1"/>
                </a:solidFill>
                <a:uFill>
                  <a:solidFill>
                    <a:srgbClr val="0563C1"/>
                  </a:solidFill>
                </a:uFill>
                <a:hlinkClick r:id="rId3"/>
              </a:rPr>
              <a:t>We Can All Prevent Suicide : Lifeline (988lifeline.org)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43" name="Shape 243"/>
          <p:cNvSpPr>
            <a:spLocks noGrp="1"/>
          </p:cNvSpPr>
          <p:nvPr>
            <p:ph type="body" sz="quarter" idx="1"/>
          </p:nvPr>
        </p:nvSpPr>
        <p:spPr>
          <a:prstGeom prst="rect">
            <a:avLst/>
          </a:prstGeom>
        </p:spPr>
        <p:txBody>
          <a:bodyPr/>
          <a:lstStyle/>
          <a:p>
            <a:endParaRPr dirty="0"/>
          </a:p>
          <a:p>
            <a:r>
              <a:rPr dirty="0"/>
              <a:t>High school seniors abusing prescription drugs said they most often got them from a friend or relative.  </a:t>
            </a:r>
          </a:p>
          <a:p>
            <a:endParaRPr dirty="0"/>
          </a:p>
          <a:p>
            <a:r>
              <a:rPr dirty="0"/>
              <a:t>About one-third said they intentionally abused their own prescription, and </a:t>
            </a:r>
            <a:r>
              <a:rPr lang="en-US" dirty="0"/>
              <a:t>nearly 1</a:t>
            </a:r>
            <a:r>
              <a:rPr dirty="0"/>
              <a:t>0% </a:t>
            </a:r>
            <a:r>
              <a:rPr lang="en-US" dirty="0"/>
              <a:t>bought</a:t>
            </a:r>
            <a:r>
              <a:rPr dirty="0"/>
              <a:t> prescription medication online.</a:t>
            </a:r>
          </a:p>
          <a:p>
            <a:endParaRPr dirty="0"/>
          </a:p>
          <a:p>
            <a:r>
              <a:rPr dirty="0"/>
              <a:t>Note:  Prescription medications may have been obtained by more than one means.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50" name="Shape 250"/>
          <p:cNvSpPr>
            <a:spLocks noGrp="1"/>
          </p:cNvSpPr>
          <p:nvPr>
            <p:ph type="body" sz="quarter" idx="1"/>
          </p:nvPr>
        </p:nvSpPr>
        <p:spPr>
          <a:prstGeom prst="rect">
            <a:avLst/>
          </a:prstGeom>
        </p:spPr>
        <p:txBody>
          <a:bodyPr/>
          <a:lstStyle/>
          <a:p>
            <a:endParaRPr dirty="0"/>
          </a:p>
          <a:p>
            <a:r>
              <a:rPr dirty="0"/>
              <a:t>In this slide, you’ll see some common prescription medications and why they’re prescribed.  The generic name of the medicine is in parentheses; the brand name is capitalized.</a:t>
            </a:r>
          </a:p>
          <a:p>
            <a:endParaRPr dirty="0"/>
          </a:p>
          <a:p>
            <a:r>
              <a:rPr dirty="0"/>
              <a:t>You may have heard of some of these medications, or you may not be familiar with any on the list.  It can help to know the name of these medications and the negative impacts that can occur if they are abused or misused.   </a:t>
            </a:r>
          </a:p>
          <a:p>
            <a:endParaRPr dirty="0"/>
          </a:p>
          <a:p>
            <a:r>
              <a:rPr dirty="0"/>
              <a:t>Some common negative effects from misusing or abusing prescriptions can include:</a:t>
            </a:r>
          </a:p>
          <a:p>
            <a:endParaRPr dirty="0"/>
          </a:p>
          <a:p>
            <a:pPr marL="171450" indent="-171450">
              <a:buSzPct val="100000"/>
              <a:buFont typeface="Arial"/>
              <a:buChar char="•"/>
            </a:pPr>
            <a:r>
              <a:rPr dirty="0"/>
              <a:t>confusion</a:t>
            </a:r>
          </a:p>
          <a:p>
            <a:pPr marL="171450" indent="-171450">
              <a:buSzPct val="100000"/>
              <a:buFont typeface="Arial"/>
              <a:buChar char="•"/>
            </a:pPr>
            <a:r>
              <a:rPr dirty="0"/>
              <a:t>grogginess</a:t>
            </a:r>
          </a:p>
          <a:p>
            <a:pPr marL="171450" indent="-171450">
              <a:buSzPct val="100000"/>
              <a:buFont typeface="Arial"/>
              <a:buChar char="•"/>
            </a:pPr>
            <a:r>
              <a:rPr dirty="0"/>
              <a:t>seizures</a:t>
            </a:r>
          </a:p>
          <a:p>
            <a:pPr marL="171450" indent="-171450">
              <a:buSzPct val="100000"/>
              <a:buFont typeface="Arial"/>
              <a:buChar char="•"/>
            </a:pPr>
            <a:r>
              <a:rPr dirty="0"/>
              <a:t>addiction</a:t>
            </a:r>
          </a:p>
          <a:p>
            <a:pPr marL="171450" indent="-171450">
              <a:buSzPct val="100000"/>
              <a:buFont typeface="Arial"/>
              <a:buChar char="•"/>
            </a:pPr>
            <a:endParaRPr dirty="0"/>
          </a:p>
          <a:p>
            <a:r>
              <a:rPr dirty="0"/>
              <a:t>As we’ve discussed, death can also be an outcome of misusing or abusing Rx drugs.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57" name="Shape 257"/>
          <p:cNvSpPr>
            <a:spLocks noGrp="1"/>
          </p:cNvSpPr>
          <p:nvPr>
            <p:ph type="body" sz="quarter" idx="1"/>
          </p:nvPr>
        </p:nvSpPr>
        <p:spPr>
          <a:prstGeom prst="rect">
            <a:avLst/>
          </a:prstGeom>
        </p:spPr>
        <p:txBody>
          <a:bodyPr/>
          <a:lstStyle/>
          <a:p>
            <a:endParaRPr dirty="0"/>
          </a:p>
          <a:p>
            <a:pPr>
              <a:defRPr i="1"/>
            </a:pPr>
            <a:r>
              <a:rPr dirty="0"/>
              <a:t>You may want to read aloud these medicine misuse and abuse scenarios to the class.  They are actual calls that the poison control center has taken about teens.  </a:t>
            </a:r>
          </a:p>
          <a:p>
            <a:endParaRPr dirty="0"/>
          </a:p>
          <a:p>
            <a:endParaRPr dirty="0"/>
          </a:p>
          <a:p>
            <a:pPr>
              <a:defRPr i="1"/>
            </a:pPr>
            <a:r>
              <a:rPr dirty="0"/>
              <a:t>Possible questions for further discussion:</a:t>
            </a:r>
          </a:p>
          <a:p>
            <a:pPr>
              <a:defRPr i="1"/>
            </a:pPr>
            <a:endParaRPr dirty="0"/>
          </a:p>
          <a:p>
            <a:pPr marL="171450" indent="-171450">
              <a:buSzPct val="100000"/>
              <a:buFont typeface="Arial"/>
              <a:buChar char="•"/>
              <a:defRPr i="1"/>
            </a:pPr>
            <a:r>
              <a:rPr dirty="0"/>
              <a:t>How easy or hard do you think it is to confuse one medicine for another or to accidentally take the wrong amount of medicine?</a:t>
            </a:r>
          </a:p>
          <a:p>
            <a:pPr marL="171450" indent="-171450">
              <a:buSzPct val="100000"/>
              <a:buFont typeface="Arial"/>
              <a:buChar char="•"/>
              <a:defRPr i="1"/>
            </a:pPr>
            <a:endParaRPr dirty="0"/>
          </a:p>
          <a:p>
            <a:pPr marL="171450" indent="-171450">
              <a:buSzPct val="100000"/>
              <a:buFont typeface="Arial"/>
              <a:buChar char="•"/>
              <a:defRPr i="1"/>
            </a:pPr>
            <a:r>
              <a:rPr dirty="0"/>
              <a:t>On a scale of 1-5, with 1 being not harmful at all and 5 being very harmful, how harmful would it be to take someone else’s medicine?    </a:t>
            </a:r>
          </a:p>
          <a:p>
            <a:pPr marL="171450" indent="-171450">
              <a:buSzPct val="100000"/>
              <a:buFont typeface="Arial"/>
              <a:buChar char="•"/>
              <a:defRPr i="1"/>
            </a:pPr>
            <a:endParaRPr dirty="0"/>
          </a:p>
          <a:p>
            <a:pPr marL="171450" indent="-171450">
              <a:buSzPct val="100000"/>
              <a:buFont typeface="Arial"/>
              <a:buChar char="•"/>
              <a:defRPr i="1"/>
            </a:pPr>
            <a:r>
              <a:rPr dirty="0"/>
              <a:t>On a scale of 1-5, with 1 being not comfortable at all and 5 being very comfortable, how comfortable would you be telling an adult if you noticed someone showing the warning signs of emotional distress that we talked about earlier?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74" name="Shape 274"/>
          <p:cNvSpPr>
            <a:spLocks noGrp="1"/>
          </p:cNvSpPr>
          <p:nvPr>
            <p:ph type="body" sz="quarter" idx="1"/>
          </p:nvPr>
        </p:nvSpPr>
        <p:spPr>
          <a:prstGeom prst="rect">
            <a:avLst/>
          </a:prstGeom>
        </p:spPr>
        <p:txBody>
          <a:bodyPr/>
          <a:lstStyle/>
          <a:p>
            <a:endParaRPr dirty="0"/>
          </a:p>
          <a:p>
            <a:r>
              <a:rPr dirty="0"/>
              <a:t>These warning signs might mean that someone  is abusing drugs.  Remember that prescription drug abuse is drug abuse, too.  </a:t>
            </a:r>
          </a:p>
          <a:p>
            <a:endParaRPr dirty="0"/>
          </a:p>
          <a:p>
            <a:r>
              <a:rPr dirty="0"/>
              <a:t>Contact a parent, school counselor, or other trusted adult if you are concerned for a friend or want to seek help for yourself.</a:t>
            </a:r>
          </a:p>
          <a:p>
            <a:endParaRPr dirty="0"/>
          </a:p>
          <a:p>
            <a:r>
              <a:rPr u="sng" dirty="0">
                <a:solidFill>
                  <a:srgbClr val="0563C1"/>
                </a:solidFill>
                <a:uFill>
                  <a:solidFill>
                    <a:srgbClr val="0563C1"/>
                  </a:solidFill>
                </a:uFill>
                <a:hlinkClick r:id="rId3"/>
              </a:rPr>
              <a:t>Drug addiction (substance use disorder) - Symptoms and causes - Mayo Clinic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83" name="Shape 283"/>
          <p:cNvSpPr>
            <a:spLocks noGrp="1"/>
          </p:cNvSpPr>
          <p:nvPr>
            <p:ph type="body" sz="quarter" idx="1"/>
          </p:nvPr>
        </p:nvSpPr>
        <p:spPr>
          <a:prstGeom prst="rect">
            <a:avLst/>
          </a:prstGeom>
        </p:spPr>
        <p:txBody>
          <a:bodyPr/>
          <a:lstStyle/>
          <a:p>
            <a:r>
              <a:rPr dirty="0"/>
              <a:t>Knowing which first aid step to take in a medication mishap can help make sure a person gets the quickest and best help.</a:t>
            </a:r>
          </a:p>
          <a:p>
            <a:endParaRPr dirty="0"/>
          </a:p>
          <a:p>
            <a:endParaRPr dirty="0"/>
          </a:p>
          <a:p>
            <a:r>
              <a:rPr dirty="0"/>
              <a:t>If the person is awake, call the poison control center to receive advice from a healthcare provider. Think of the poison control center as the 911 for poisonings.</a:t>
            </a:r>
          </a:p>
          <a:p>
            <a:endParaRPr dirty="0"/>
          </a:p>
          <a:p>
            <a:endParaRPr dirty="0"/>
          </a:p>
          <a:p>
            <a:r>
              <a:rPr dirty="0"/>
              <a:t>If the person is unconscious, call 911 right away.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91" name="Shape 291"/>
          <p:cNvSpPr>
            <a:spLocks noGrp="1"/>
          </p:cNvSpPr>
          <p:nvPr>
            <p:ph type="body" sz="quarter" idx="1"/>
          </p:nvPr>
        </p:nvSpPr>
        <p:spPr>
          <a:prstGeom prst="rect">
            <a:avLst/>
          </a:prstGeom>
        </p:spPr>
        <p:txBody>
          <a:bodyPr/>
          <a:lstStyle/>
          <a:p>
            <a:r>
              <a:rPr dirty="0"/>
              <a:t>People know and trust 911 as a universal emergency service.  </a:t>
            </a:r>
          </a:p>
          <a:p>
            <a:endParaRPr dirty="0"/>
          </a:p>
          <a:p>
            <a:r>
              <a:rPr dirty="0"/>
              <a:t>While 911 dispatchers can get an ambulance to you, they cannot give you medical advice about your situation.</a:t>
            </a:r>
          </a:p>
          <a:p>
            <a:endParaRPr dirty="0"/>
          </a:p>
          <a:p>
            <a:pPr>
              <a:defRPr i="1"/>
            </a:pPr>
            <a:r>
              <a:rPr dirty="0"/>
              <a:t>You may want to read aloud each of the 4 reasons listed.  </a:t>
            </a:r>
          </a:p>
          <a:p>
            <a:endParaRPr dirty="0"/>
          </a:p>
          <a:p>
            <a:r>
              <a:rPr dirty="0"/>
              <a:t>Because nurses and pharmacists answer the calls and chats, they can let you know if the particular situation requires hospital care.  Calls and chats are confidential.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01" name="Shape 301"/>
          <p:cNvSpPr>
            <a:spLocks noGrp="1"/>
          </p:cNvSpPr>
          <p:nvPr>
            <p:ph type="body" sz="quarter" idx="1"/>
          </p:nvPr>
        </p:nvSpPr>
        <p:spPr>
          <a:prstGeom prst="rect">
            <a:avLst/>
          </a:prstGeom>
        </p:spPr>
        <p:txBody>
          <a:bodyPr/>
          <a:lstStyle/>
          <a:p>
            <a:endParaRPr dirty="0"/>
          </a:p>
          <a:p>
            <a:r>
              <a:rPr dirty="0"/>
              <a:t>There are 3 ways to contact NC Poison Control:</a:t>
            </a:r>
          </a:p>
          <a:p>
            <a:endParaRPr dirty="0"/>
          </a:p>
          <a:p>
            <a:pPr marL="171450" indent="-171450">
              <a:buSzPct val="100000"/>
              <a:buFont typeface="Arial"/>
              <a:buChar char="•"/>
            </a:pPr>
            <a:r>
              <a:rPr dirty="0"/>
              <a:t>Phone (1-800-222-1222)</a:t>
            </a:r>
          </a:p>
          <a:p>
            <a:pPr marL="171450" indent="-171450">
              <a:buSzPct val="100000"/>
              <a:buFont typeface="Arial"/>
              <a:buChar char="•"/>
            </a:pPr>
            <a:endParaRPr dirty="0"/>
          </a:p>
          <a:p>
            <a:pPr marL="171450" indent="-171450">
              <a:buSzPct val="100000"/>
              <a:buFont typeface="Arial"/>
              <a:buChar char="•"/>
            </a:pPr>
            <a:r>
              <a:rPr dirty="0"/>
              <a:t>Live chat (</a:t>
            </a:r>
            <a:r>
              <a:rPr dirty="0" err="1"/>
              <a:t>www.NCPoisonControl.org</a:t>
            </a:r>
            <a:r>
              <a:rPr dirty="0"/>
              <a:t>)</a:t>
            </a:r>
          </a:p>
          <a:p>
            <a:pPr marL="171450" indent="-171450">
              <a:buSzPct val="100000"/>
              <a:buFont typeface="Arial"/>
              <a:buChar char="•"/>
            </a:pPr>
            <a:endParaRPr dirty="0"/>
          </a:p>
          <a:p>
            <a:pPr marL="171450" indent="-171450">
              <a:buSzPct val="100000"/>
              <a:buFont typeface="Arial"/>
              <a:buChar char="•"/>
            </a:pPr>
            <a:r>
              <a:rPr dirty="0"/>
              <a:t>Online triage (</a:t>
            </a:r>
            <a:r>
              <a:rPr dirty="0" err="1"/>
              <a:t>www.webPOISONCONTROL.org</a:t>
            </a:r>
            <a:r>
              <a:rPr dirty="0"/>
              <a:t>®)</a:t>
            </a:r>
          </a:p>
          <a:p>
            <a:pPr marL="171450" indent="-171450">
              <a:buSzPct val="100000"/>
              <a:buFont typeface="Arial"/>
              <a:buChar char="•"/>
            </a:pPr>
            <a:endParaRPr dirty="0"/>
          </a:p>
          <a:p>
            <a:pPr marL="171450" indent="-171450">
              <a:buSzPct val="100000"/>
              <a:buFont typeface="Arial"/>
              <a:buChar char="•"/>
            </a:pPr>
            <a:endParaRPr dirty="0"/>
          </a:p>
          <a:p>
            <a:pPr marL="171450" indent="-171450">
              <a:buSzPct val="100000"/>
              <a:buFont typeface="Arial"/>
              <a:buChar char="•"/>
            </a:pPr>
            <a:endParaRPr dirty="0"/>
          </a:p>
          <a:p>
            <a:r>
              <a:rPr dirty="0"/>
              <a:t>Poison control is open around the clock, and the advice is free, no matter which method of contact is used.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08" name="Shape 108"/>
          <p:cNvSpPr>
            <a:spLocks noGrp="1"/>
          </p:cNvSpPr>
          <p:nvPr>
            <p:ph type="body" sz="quarter" idx="1"/>
          </p:nvPr>
        </p:nvSpPr>
        <p:spPr>
          <a:prstGeom prst="rect">
            <a:avLst/>
          </a:prstGeom>
        </p:spPr>
        <p:txBody>
          <a:bodyPr/>
          <a:lstStyle/>
          <a:p>
            <a:endParaRPr dirty="0"/>
          </a:p>
          <a:p>
            <a:pPr>
              <a:defRPr i="1"/>
            </a:pPr>
            <a:r>
              <a:rPr dirty="0"/>
              <a:t>After </a:t>
            </a:r>
            <a:r>
              <a:rPr lang="en-US" dirty="0"/>
              <a:t>scanning the QR code</a:t>
            </a:r>
            <a:r>
              <a:rPr dirty="0"/>
              <a:t>, </a:t>
            </a:r>
            <a:r>
              <a:rPr lang="en-US" dirty="0"/>
              <a:t>students will </a:t>
            </a:r>
            <a:r>
              <a:rPr dirty="0"/>
              <a:t>be taken to a 6-question online pre-test that will assess what </a:t>
            </a:r>
            <a:r>
              <a:rPr lang="en-US" dirty="0"/>
              <a:t>they</a:t>
            </a:r>
            <a:r>
              <a:rPr dirty="0"/>
              <a:t> currently know about prescription medications.</a:t>
            </a:r>
          </a:p>
          <a:p>
            <a:pPr>
              <a:defRPr i="1"/>
            </a:pPr>
            <a:endParaRPr dirty="0"/>
          </a:p>
          <a:p>
            <a:pPr>
              <a:defRPr i="1"/>
            </a:pPr>
            <a:r>
              <a:rPr dirty="0"/>
              <a:t>Pre and post-test responses are available upon request.  If you would like the results, please note the date of completion as the survey is anonymous.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08" name="Shape 308"/>
          <p:cNvSpPr>
            <a:spLocks noGrp="1"/>
          </p:cNvSpPr>
          <p:nvPr>
            <p:ph type="body" sz="quarter" idx="1"/>
          </p:nvPr>
        </p:nvSpPr>
        <p:spPr>
          <a:prstGeom prst="rect">
            <a:avLst/>
          </a:prstGeom>
        </p:spPr>
        <p:txBody>
          <a:bodyPr/>
          <a:lstStyle/>
          <a:p>
            <a:endParaRPr dirty="0"/>
          </a:p>
          <a:p>
            <a:pPr>
              <a:defRPr i="1"/>
            </a:pPr>
            <a:r>
              <a:rPr dirty="0"/>
              <a:t>Encourage students to program the poison control number into their phones as they are viewing this slide.</a:t>
            </a:r>
          </a:p>
          <a:p>
            <a:pPr>
              <a:defRPr i="1"/>
            </a:pPr>
            <a:endParaRPr dirty="0"/>
          </a:p>
          <a:p>
            <a:pPr>
              <a:defRPr i="1"/>
            </a:pPr>
            <a:endParaRPr dirty="0"/>
          </a:p>
          <a:p>
            <a:pPr>
              <a:defRPr i="1"/>
            </a:pPr>
            <a:r>
              <a:rPr dirty="0"/>
              <a:t>Important to note:  this number for poison control is the same number nationwide, so no matter where you go in the U.S., this number will connect you to the local poison control center serving you.</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8" name="Shape 318"/>
          <p:cNvSpPr>
            <a:spLocks noGrp="1"/>
          </p:cNvSpPr>
          <p:nvPr>
            <p:ph type="body" sz="quarter" idx="1"/>
          </p:nvPr>
        </p:nvSpPr>
        <p:spPr>
          <a:prstGeom prst="rect">
            <a:avLst/>
          </a:prstGeom>
        </p:spPr>
        <p:txBody>
          <a:bodyPr/>
          <a:lstStyle/>
          <a:p>
            <a:endParaRPr dirty="0"/>
          </a:p>
          <a:p>
            <a:pPr>
              <a:defRPr i="1"/>
            </a:pPr>
            <a:r>
              <a:rPr dirty="0"/>
              <a:t>You may want to take the opportunity to pull up </a:t>
            </a:r>
            <a:r>
              <a:rPr u="sng" dirty="0">
                <a:solidFill>
                  <a:srgbClr val="0563C1"/>
                </a:solidFill>
                <a:uFill>
                  <a:solidFill>
                    <a:srgbClr val="0563C1"/>
                  </a:solidFill>
                </a:uFill>
                <a:hlinkClick r:id="rId3"/>
              </a:rPr>
              <a:t>www.SharingPillsCanKill.org</a:t>
            </a:r>
            <a:r>
              <a:rPr dirty="0"/>
              <a:t> with the class.  The site has scrolling facts at the bottom that may be of interest.</a:t>
            </a:r>
          </a:p>
          <a:p>
            <a:pPr>
              <a:defRPr i="1"/>
            </a:pPr>
            <a:endParaRPr dirty="0"/>
          </a:p>
          <a:p>
            <a:pPr>
              <a:defRPr i="1"/>
            </a:pPr>
            <a:r>
              <a:rPr dirty="0"/>
              <a:t>It may also be a good time to explore </a:t>
            </a:r>
            <a:r>
              <a:rPr u="sng" dirty="0">
                <a:solidFill>
                  <a:srgbClr val="0563C1"/>
                </a:solidFill>
                <a:uFill>
                  <a:solidFill>
                    <a:srgbClr val="0563C1"/>
                  </a:solidFill>
                </a:uFill>
                <a:hlinkClick r:id="rId4"/>
              </a:rPr>
              <a:t>www.NCPoisonControl.org</a:t>
            </a:r>
            <a:r>
              <a:rPr dirty="0"/>
              <a:t> to locate the chat feature or </a:t>
            </a:r>
            <a:r>
              <a:rPr u="sng" dirty="0">
                <a:solidFill>
                  <a:srgbClr val="0563C1"/>
                </a:solidFill>
                <a:uFill>
                  <a:solidFill>
                    <a:srgbClr val="0563C1"/>
                  </a:solidFill>
                </a:uFill>
                <a:hlinkClick r:id="rId5"/>
              </a:rPr>
              <a:t>www.webPOISONCONTROL.org</a:t>
            </a:r>
            <a:r>
              <a:rPr dirty="0"/>
              <a:t>® to see how the online tool works.  The site allows for trial users to input a practice scenario.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29" name="Shape 329"/>
          <p:cNvSpPr>
            <a:spLocks noGrp="1"/>
          </p:cNvSpPr>
          <p:nvPr>
            <p:ph type="body" sz="quarter" idx="1"/>
          </p:nvPr>
        </p:nvSpPr>
        <p:spPr>
          <a:prstGeom prst="rect">
            <a:avLst/>
          </a:prstGeom>
        </p:spPr>
        <p:txBody>
          <a:bodyPr/>
          <a:lstStyle/>
          <a:p>
            <a:endParaRPr dirty="0"/>
          </a:p>
          <a:p>
            <a:pPr>
              <a:defRPr i="1"/>
            </a:pPr>
            <a:r>
              <a:rPr dirty="0"/>
              <a:t>The post-test is a 7-question survey.  </a:t>
            </a:r>
            <a:r>
              <a:rPr lang="en-US" dirty="0"/>
              <a:t>Scanning the QR code </a:t>
            </a:r>
            <a:r>
              <a:rPr dirty="0"/>
              <a:t>will direct </a:t>
            </a:r>
            <a:r>
              <a:rPr lang="en-US" dirty="0"/>
              <a:t>students to the </a:t>
            </a:r>
            <a:r>
              <a:rPr dirty="0"/>
              <a:t>presentation post-test.  </a:t>
            </a:r>
            <a:endParaRPr lang="en-US" dirty="0"/>
          </a:p>
          <a:p>
            <a:pPr>
              <a:defRPr i="1"/>
            </a:pPr>
            <a:endParaRPr lang="en-US" dirty="0"/>
          </a:p>
          <a:p>
            <a:pPr>
              <a:defRPr i="1"/>
            </a:pPr>
            <a:r>
              <a:rPr dirty="0"/>
              <a:t>Answers to the post-test are below:</a:t>
            </a:r>
          </a:p>
          <a:p>
            <a:endParaRPr dirty="0"/>
          </a:p>
          <a:p>
            <a:pPr marL="228600" indent="-228600">
              <a:buSzPct val="100000"/>
              <a:buAutoNum type="arabicPeriod"/>
              <a:defRPr i="1"/>
            </a:pPr>
            <a:r>
              <a:rPr dirty="0"/>
              <a:t>today’s date</a:t>
            </a:r>
          </a:p>
          <a:p>
            <a:pPr marL="228600" indent="-228600">
              <a:buSzPct val="100000"/>
              <a:buAutoNum type="arabicPeriod"/>
              <a:defRPr i="1"/>
            </a:pPr>
            <a:r>
              <a:rPr dirty="0"/>
              <a:t>when teens </a:t>
            </a:r>
            <a:r>
              <a:rPr u="sng" dirty="0"/>
              <a:t>intentionally</a:t>
            </a:r>
            <a:r>
              <a:rPr dirty="0"/>
              <a:t> take the wrong medicine or wrong amount</a:t>
            </a:r>
          </a:p>
          <a:p>
            <a:pPr marL="228600" indent="-228600">
              <a:buSzPct val="100000"/>
              <a:buAutoNum type="arabicPeriod"/>
              <a:defRPr i="1"/>
            </a:pPr>
            <a:r>
              <a:rPr dirty="0"/>
              <a:t>10-20%</a:t>
            </a:r>
          </a:p>
          <a:p>
            <a:pPr marL="228600" indent="-228600">
              <a:buSzPct val="100000"/>
              <a:buAutoNum type="arabicPeriod"/>
              <a:defRPr i="1"/>
            </a:pPr>
            <a:r>
              <a:rPr dirty="0"/>
              <a:t>a friend or relative</a:t>
            </a:r>
          </a:p>
          <a:p>
            <a:pPr marL="228600" indent="-228600">
              <a:buSzPct val="100000"/>
              <a:buAutoNum type="arabicPeriod"/>
              <a:defRPr i="1"/>
            </a:pPr>
            <a:r>
              <a:rPr dirty="0"/>
              <a:t>true</a:t>
            </a:r>
          </a:p>
          <a:p>
            <a:pPr marL="228600" indent="-228600">
              <a:buSzPct val="100000"/>
              <a:buAutoNum type="arabicPeriod"/>
              <a:defRPr i="1"/>
            </a:pPr>
            <a:r>
              <a:rPr dirty="0"/>
              <a:t>subjective based on what the class retained</a:t>
            </a:r>
          </a:p>
          <a:p>
            <a:pPr marL="228600" indent="-228600">
              <a:buSzPct val="100000"/>
              <a:buAutoNum type="arabicPeriod"/>
              <a:defRPr i="1"/>
            </a:pPr>
            <a:r>
              <a:rPr dirty="0"/>
              <a:t>subjective based on whether phones and time were available to program the number</a:t>
            </a:r>
          </a:p>
          <a:p>
            <a:pPr marL="228600" indent="-228600">
              <a:buSzPct val="100000"/>
              <a:buAutoNum type="arabicPeriod"/>
              <a:defRPr i="1"/>
            </a:pPr>
            <a:endParaRPr dirty="0"/>
          </a:p>
          <a:p>
            <a:pPr>
              <a:defRPr i="1"/>
            </a:pPr>
            <a:r>
              <a:rPr lang="en-US" dirty="0"/>
              <a:t>Thank you for encouraging post-test responses.  Assessing </a:t>
            </a:r>
            <a:r>
              <a:rPr dirty="0"/>
              <a:t>what was learned helps us </a:t>
            </a:r>
            <a:r>
              <a:rPr lang="en-US" dirty="0"/>
              <a:t>evaluate and improve education on this topic.  </a:t>
            </a:r>
            <a:endParaRPr dirty="0"/>
          </a:p>
          <a:p>
            <a:pPr marL="228600" indent="-228600">
              <a:buSzPct val="100000"/>
              <a:buAutoNum type="arabicPeriod"/>
              <a:defRPr i="1"/>
            </a:pPr>
            <a:endParaRPr dirty="0"/>
          </a:p>
          <a:p>
            <a:pPr>
              <a:defRPr i="1"/>
            </a:pPr>
            <a:r>
              <a:rPr dirty="0"/>
              <a:t>Thank you for administering “Preventing Teen Rx Medication Poisonings.”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16" name="Shape 116"/>
          <p:cNvSpPr>
            <a:spLocks noGrp="1"/>
          </p:cNvSpPr>
          <p:nvPr>
            <p:ph type="body" sz="quarter" idx="1"/>
          </p:nvPr>
        </p:nvSpPr>
        <p:spPr>
          <a:prstGeom prst="rect">
            <a:avLst/>
          </a:prstGeom>
        </p:spPr>
        <p:txBody>
          <a:bodyPr/>
          <a:lstStyle/>
          <a:p>
            <a:pPr>
              <a:defRPr i="1"/>
            </a:pPr>
            <a:r>
              <a:rPr dirty="0"/>
              <a:t>After reading each question, you may want to leave a brief time for discussion.</a:t>
            </a:r>
          </a:p>
          <a:p>
            <a:pPr>
              <a:defRPr i="1"/>
            </a:pPr>
            <a:endParaRPr dirty="0"/>
          </a:p>
          <a:p>
            <a:pPr>
              <a:defRPr i="1"/>
            </a:pPr>
            <a:r>
              <a:rPr dirty="0"/>
              <a:t>Since the questions are intended to encourage class dialogue, it’s ok for students to share answers that may or may not be correct.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27" name="Shape 127"/>
          <p:cNvSpPr>
            <a:spLocks noGrp="1"/>
          </p:cNvSpPr>
          <p:nvPr>
            <p:ph type="body" sz="quarter" idx="1"/>
          </p:nvPr>
        </p:nvSpPr>
        <p:spPr>
          <a:prstGeom prst="rect">
            <a:avLst/>
          </a:prstGeom>
        </p:spPr>
        <p:txBody>
          <a:bodyPr/>
          <a:lstStyle/>
          <a:p>
            <a:endParaRPr dirty="0"/>
          </a:p>
          <a:p>
            <a:r>
              <a:rPr dirty="0"/>
              <a:t>Yes, medicine can be poisonous.  Any substance taken in the wrong </a:t>
            </a:r>
            <a:r>
              <a:rPr u="sng" dirty="0"/>
              <a:t>way</a:t>
            </a:r>
            <a:r>
              <a:rPr dirty="0"/>
              <a:t> or wrong </a:t>
            </a:r>
            <a:r>
              <a:rPr u="sng" dirty="0"/>
              <a:t>amount </a:t>
            </a:r>
            <a:r>
              <a:rPr dirty="0"/>
              <a:t>can be poisonous.  </a:t>
            </a:r>
          </a:p>
          <a:p>
            <a:endParaRPr dirty="0"/>
          </a:p>
          <a:p>
            <a:r>
              <a:rPr dirty="0"/>
              <a:t>The term “poison” simply refers to any substance that can be harmful to your organs or tissues.</a:t>
            </a:r>
          </a:p>
          <a:p>
            <a:endParaRPr dirty="0"/>
          </a:p>
          <a:p>
            <a:r>
              <a:rPr dirty="0"/>
              <a:t>Often people aren’t thinking about their medicines as poison because medicines are prescribed by doctors and are widely used.  This does NOT mean medicines can’t poison you, however.</a:t>
            </a:r>
          </a:p>
          <a:p>
            <a:endParaRPr dirty="0"/>
          </a:p>
          <a:p>
            <a:r>
              <a:rPr dirty="0"/>
              <a:t>The amount of a substance taken can make it poisonous.  </a:t>
            </a:r>
            <a:br>
              <a:rPr dirty="0"/>
            </a:br>
            <a:r>
              <a:rPr dirty="0"/>
              <a:t>  </a:t>
            </a:r>
          </a:p>
          <a:p>
            <a:r>
              <a:rPr dirty="0"/>
              <a:t>Other factors that play a role in determining whether something is poisonous:</a:t>
            </a:r>
          </a:p>
          <a:p>
            <a:pPr marL="171450" indent="-171450">
              <a:buSzPct val="100000"/>
              <a:buFont typeface="Arial"/>
              <a:buChar char="•"/>
            </a:pPr>
            <a:r>
              <a:rPr dirty="0"/>
              <a:t>a person’s medical history</a:t>
            </a:r>
          </a:p>
          <a:p>
            <a:pPr marL="171450" indent="-171450">
              <a:buSzPct val="100000"/>
              <a:buFont typeface="Arial"/>
              <a:buChar char="•"/>
            </a:pPr>
            <a:r>
              <a:rPr dirty="0"/>
              <a:t>additional medications/substances taken</a:t>
            </a:r>
          </a:p>
          <a:p>
            <a:pPr marL="171450" indent="-171450">
              <a:buSzPct val="100000"/>
              <a:buFont typeface="Arial"/>
              <a:buChar char="•"/>
            </a:pPr>
            <a:r>
              <a:rPr dirty="0"/>
              <a:t>type of medicine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42" name="Shape 142"/>
          <p:cNvSpPr>
            <a:spLocks noGrp="1"/>
          </p:cNvSpPr>
          <p:nvPr>
            <p:ph type="body" sz="quarter" idx="1"/>
          </p:nvPr>
        </p:nvSpPr>
        <p:spPr>
          <a:prstGeom prst="rect">
            <a:avLst/>
          </a:prstGeom>
        </p:spPr>
        <p:txBody>
          <a:bodyPr/>
          <a:lstStyle/>
          <a:p>
            <a:endParaRPr dirty="0"/>
          </a:p>
          <a:p>
            <a:r>
              <a:rPr dirty="0"/>
              <a:t>Over 80% of the time, calls and chats to North Carolina Poison Control about teens have to do with a drug (whether prescription, over-the-counter, or illegal).</a:t>
            </a:r>
          </a:p>
          <a:p>
            <a:endParaRPr dirty="0"/>
          </a:p>
          <a:p>
            <a:r>
              <a:rPr dirty="0"/>
              <a:t>Here are some of the common types of drugs poison control is contacted about:  </a:t>
            </a:r>
          </a:p>
          <a:p>
            <a:endParaRPr dirty="0"/>
          </a:p>
          <a:p>
            <a:pPr marL="171450" indent="-171450">
              <a:buSzPct val="100000"/>
              <a:buFont typeface="Arial"/>
              <a:buChar char="•"/>
            </a:pPr>
            <a:r>
              <a:rPr dirty="0"/>
              <a:t>Antidepressants (like Prozac® and Zoloft®)</a:t>
            </a:r>
          </a:p>
          <a:p>
            <a:pPr marL="171450" indent="-171450">
              <a:buSzPct val="100000"/>
              <a:buFont typeface="Arial"/>
              <a:buChar char="•"/>
            </a:pPr>
            <a:r>
              <a:rPr dirty="0"/>
              <a:t>Pain relievers (like OxyContin® and Vicodin®)</a:t>
            </a:r>
          </a:p>
          <a:p>
            <a:pPr marL="171450" indent="-171450">
              <a:buSzPct val="100000"/>
              <a:buFont typeface="Arial"/>
              <a:buChar char="•"/>
            </a:pPr>
            <a:r>
              <a:rPr dirty="0"/>
              <a:t>Sedatives (like Valium® and Xanax®)</a:t>
            </a:r>
          </a:p>
          <a:p>
            <a:pPr marL="171450" indent="-171450">
              <a:buSzPct val="100000"/>
              <a:buFont typeface="Arial"/>
              <a:buChar char="•"/>
            </a:pPr>
            <a:r>
              <a:rPr dirty="0"/>
              <a:t>Stimulants (like Adderall® and Ritalin®)</a:t>
            </a:r>
          </a:p>
          <a:p>
            <a:pPr marL="171450" indent="-171450">
              <a:buSzPct val="100000"/>
              <a:buFont typeface="Arial"/>
              <a:buChar char="•"/>
            </a:pPr>
            <a:endParaRPr dirty="0"/>
          </a:p>
          <a:p>
            <a:endParaRPr dirty="0"/>
          </a:p>
          <a:p>
            <a:r>
              <a:rPr dirty="0"/>
              <a:t>We’ll talk more about these specific types of drugs later in this discussion.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52" name="Shape 152"/>
          <p:cNvSpPr>
            <a:spLocks noGrp="1"/>
          </p:cNvSpPr>
          <p:nvPr>
            <p:ph type="body" sz="quarter" idx="1"/>
          </p:nvPr>
        </p:nvSpPr>
        <p:spPr>
          <a:prstGeom prst="rect">
            <a:avLst/>
          </a:prstGeom>
        </p:spPr>
        <p:txBody>
          <a:bodyPr/>
          <a:lstStyle/>
          <a:p>
            <a:r>
              <a:rPr dirty="0"/>
              <a:t>This data is from the North Carolina Youth Risk Behavior Survey.</a:t>
            </a:r>
          </a:p>
          <a:p>
            <a:endParaRPr dirty="0"/>
          </a:p>
          <a:p>
            <a:r>
              <a:rPr dirty="0"/>
              <a:t>15% of high school students report they have taken a prescription pain reliever without a doctor’s prescription or differently than a doctor told them to take it.</a:t>
            </a:r>
          </a:p>
          <a:p>
            <a:pPr>
              <a:defRPr>
                <a:solidFill>
                  <a:srgbClr val="C00000"/>
                </a:solidFill>
              </a:defRP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60" name="Shape 160"/>
          <p:cNvSpPr>
            <a:spLocks noGrp="1"/>
          </p:cNvSpPr>
          <p:nvPr>
            <p:ph type="body" sz="quarter" idx="1"/>
          </p:nvPr>
        </p:nvSpPr>
        <p:spPr>
          <a:prstGeom prst="rect">
            <a:avLst/>
          </a:prstGeom>
        </p:spPr>
        <p:txBody>
          <a:bodyPr/>
          <a:lstStyle/>
          <a:p>
            <a:endParaRPr dirty="0"/>
          </a:p>
          <a:p>
            <a:r>
              <a:rPr dirty="0"/>
              <a:t>A young North Carolina quarterback in Alamance County died after using his grandmother’s methadone to help recover after a football game.  Methadone is a powerful opioid pain reliever.    </a:t>
            </a:r>
          </a:p>
          <a:p>
            <a:endParaRPr dirty="0"/>
          </a:p>
          <a:p>
            <a:r>
              <a:rPr dirty="0"/>
              <a:t>When methadone is taken by the wrong person or in the wrong amount, it can slow down breathing, disrupt the way the heart works, and can cause death.¹  </a:t>
            </a:r>
          </a:p>
          <a:p>
            <a:endParaRPr dirty="0"/>
          </a:p>
          <a:p>
            <a:endParaRPr dirty="0"/>
          </a:p>
          <a:p>
            <a:endParaRPr dirty="0"/>
          </a:p>
          <a:p>
            <a:endParaRPr dirty="0"/>
          </a:p>
          <a:p>
            <a:endParaRPr dirty="0"/>
          </a:p>
          <a:p>
            <a:pPr>
              <a:defRPr sz="1000" i="1"/>
            </a:pPr>
            <a:r>
              <a:rPr dirty="0"/>
              <a:t>¹ “The Methadone Poisoning ‘Epidemic.’” The Forensic Examiner, Summer 2008.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67" name="Shape 167"/>
          <p:cNvSpPr>
            <a:spLocks noGrp="1"/>
          </p:cNvSpPr>
          <p:nvPr>
            <p:ph type="body" sz="quarter" idx="1"/>
          </p:nvPr>
        </p:nvSpPr>
        <p:spPr>
          <a:prstGeom prst="rect">
            <a:avLst/>
          </a:prstGeom>
        </p:spPr>
        <p:txBody>
          <a:bodyPr/>
          <a:lstStyle/>
          <a:p>
            <a:r>
              <a:rPr dirty="0"/>
              <a:t>Let’s watch this :30 video about sharing pills.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75" name="Shape 175"/>
          <p:cNvSpPr>
            <a:spLocks noGrp="1"/>
          </p:cNvSpPr>
          <p:nvPr>
            <p:ph type="body" sz="quarter" idx="1"/>
          </p:nvPr>
        </p:nvSpPr>
        <p:spPr>
          <a:prstGeom prst="rect">
            <a:avLst/>
          </a:prstGeom>
        </p:spPr>
        <p:txBody>
          <a:bodyPr/>
          <a:lstStyle/>
          <a:p>
            <a:endParaRPr dirty="0"/>
          </a:p>
          <a:p>
            <a:r>
              <a:rPr dirty="0"/>
              <a:t>Some teens—and adults— think that taking more of a prescribed medicine will make them feel better faster, but this is a myth.  </a:t>
            </a:r>
          </a:p>
          <a:p>
            <a:endParaRPr dirty="0"/>
          </a:p>
          <a:p>
            <a:r>
              <a:rPr dirty="0"/>
              <a:t>Taking too many prescription pills, or taking them with alcohol, can cause liver or brain damage or death.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lvl1pPr>
              <a:defRPr b="0" i="0"/>
            </a:lvl1pPr>
            <a:lvl2pPr>
              <a:defRPr b="0" i="0"/>
            </a:lvl2pPr>
            <a:lvl3pPr>
              <a:defRPr b="0" i="0"/>
            </a:lvl3pPr>
            <a:lvl4pPr>
              <a:defRPr b="0" i="0"/>
            </a:lvl4pPr>
            <a:lvl5pPr>
              <a:defRPr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b="0" i="0">
                <a:solidFill>
                  <a:srgbClr val="888888"/>
                </a:solidFill>
              </a:defRPr>
            </a:lvl1pPr>
            <a:lvl2pPr marL="0" indent="457200">
              <a:buSzTx/>
              <a:buFontTx/>
              <a:buNone/>
              <a:defRPr sz="2400" b="0" i="0">
                <a:solidFill>
                  <a:srgbClr val="888888"/>
                </a:solidFill>
              </a:defRPr>
            </a:lvl2pPr>
            <a:lvl3pPr marL="0" indent="914400">
              <a:buSzTx/>
              <a:buFontTx/>
              <a:buNone/>
              <a:defRPr sz="2400" b="0" i="0">
                <a:solidFill>
                  <a:srgbClr val="888888"/>
                </a:solidFill>
              </a:defRPr>
            </a:lvl3pPr>
            <a:lvl4pPr marL="0" indent="1371600">
              <a:buSzTx/>
              <a:buFontTx/>
              <a:buNone/>
              <a:defRPr sz="2400" b="0" i="0">
                <a:solidFill>
                  <a:srgbClr val="888888"/>
                </a:solidFill>
              </a:defRPr>
            </a:lvl4pPr>
            <a:lvl5pPr marL="0" indent="1828800">
              <a:buSzTx/>
              <a:buFontTx/>
              <a:buNone/>
              <a:defRPr sz="2400" b="0" i="0">
                <a:solidFill>
                  <a:srgbClr val="888888"/>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lvl1pPr>
              <a:defRPr b="0" i="0"/>
            </a:lvl1pPr>
            <a:lvl2pPr>
              <a:defRPr b="0" i="0"/>
            </a:lvl2pPr>
            <a:lvl3pPr>
              <a:defRPr b="0" i="0"/>
            </a:lvl3pPr>
            <a:lvl4pPr>
              <a:defRPr b="0" i="0"/>
            </a:lvl4pPr>
            <a:lvl5pPr>
              <a:defRPr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0" i="0"/>
            </a:lvl1pPr>
            <a:lvl2pPr marL="0" indent="457200">
              <a:buSzTx/>
              <a:buFontTx/>
              <a:buNone/>
              <a:defRPr sz="2400" b="0" i="0"/>
            </a:lvl2pPr>
            <a:lvl3pPr marL="0" indent="914400">
              <a:buSzTx/>
              <a:buFontTx/>
              <a:buNone/>
              <a:defRPr sz="2400" b="0" i="0"/>
            </a:lvl3pPr>
            <a:lvl4pPr marL="0" indent="1371600">
              <a:buSzTx/>
              <a:buFontTx/>
              <a:buNone/>
              <a:defRPr sz="2400" b="0" i="0"/>
            </a:lvl4pPr>
            <a:lvl5pPr marL="0" indent="1828800">
              <a:buSzTx/>
              <a:buFontTx/>
              <a:buNone/>
              <a:defRPr sz="2400"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lvl1pPr>
              <a:defRPr b="0" i="0"/>
            </a:lvl1pPr>
          </a:lstStyle>
          <a:p>
            <a:pPr marL="0" indent="0">
              <a:buSzTx/>
              <a:buFontTx/>
              <a:buNone/>
              <a:defRPr sz="2400" b="1"/>
            </a:pPr>
            <a:endParaRPr dirty="0"/>
          </a:p>
        </p:txBody>
      </p:sp>
      <p:sp>
        <p:nvSpPr>
          <p:cNvPr id="50"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b="0" i="0"/>
            </a:lvl1pPr>
            <a:lvl2pPr marL="718457" indent="-261257">
              <a:defRPr sz="3200" b="0" i="0"/>
            </a:lvl2pPr>
            <a:lvl3pPr marL="1219200" indent="-304800">
              <a:defRPr sz="3200" b="0" i="0"/>
            </a:lvl3pPr>
            <a:lvl4pPr marL="1737360" indent="-365760">
              <a:defRPr sz="3200" b="0" i="0"/>
            </a:lvl4pPr>
            <a:lvl5pPr marL="2194560" indent="-365760">
              <a:defRPr sz="3200"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 name="Text Placeholder 3"/>
          <p:cNvSpPr>
            <a:spLocks noGrp="1"/>
          </p:cNvSpPr>
          <p:nvPr>
            <p:ph type="body" sz="quarter" idx="13"/>
          </p:nvPr>
        </p:nvSpPr>
        <p:spPr>
          <a:xfrm>
            <a:off x="839787" y="2057400"/>
            <a:ext cx="3932239" cy="3811588"/>
          </a:xfrm>
          <a:prstGeom prst="rect">
            <a:avLst/>
          </a:prstGeom>
        </p:spPr>
        <p:txBody>
          <a:bodyPr/>
          <a:lstStyle>
            <a:lvl1pPr>
              <a:defRPr b="0" i="0"/>
            </a:lvl1pPr>
          </a:lstStyle>
          <a:p>
            <a:pPr marL="0" indent="0">
              <a:buSzTx/>
              <a:buFontTx/>
              <a:buNone/>
              <a:defRPr sz="1600"/>
            </a:pPr>
            <a:endParaRPr dirty="0"/>
          </a:p>
        </p:txBody>
      </p:sp>
      <p:sp>
        <p:nvSpPr>
          <p:cNvPr id="75"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lvl1pPr>
              <a:defRPr b="0" i="0"/>
            </a:lvl1pPr>
          </a:lstStyle>
          <a:p>
            <a:endParaRPr dirty="0"/>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b="0" i="0"/>
            </a:lvl1pPr>
            <a:lvl2pPr marL="0" indent="457200">
              <a:buSzTx/>
              <a:buFontTx/>
              <a:buNone/>
              <a:defRPr sz="1600" b="0" i="0"/>
            </a:lvl2pPr>
            <a:lvl3pPr marL="0" indent="914400">
              <a:buSzTx/>
              <a:buFontTx/>
              <a:buNone/>
              <a:defRPr sz="1600" b="0" i="0"/>
            </a:lvl3pPr>
            <a:lvl4pPr marL="0" indent="1371600">
              <a:buSzTx/>
              <a:buFontTx/>
              <a:buNone/>
              <a:defRPr sz="1600" b="0" i="0"/>
            </a:lvl4pPr>
            <a:lvl5pPr marL="0" indent="1828800">
              <a:buSzTx/>
              <a:buFontTx/>
              <a:buNone/>
              <a:defRPr sz="1600"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r>
              <a:rPr dirty="0"/>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045064" y="6400413"/>
            <a:ext cx="308737" cy="276999"/>
          </a:xfrm>
          <a:prstGeom prst="rect">
            <a:avLst/>
          </a:prstGeom>
          <a:ln w="12700">
            <a:miter lim="400000"/>
          </a:ln>
        </p:spPr>
        <p:txBody>
          <a:bodyPr wrap="none" lIns="45719" rIns="45719" anchor="ctr">
            <a:spAutoFit/>
          </a:bodyPr>
          <a:lstStyle>
            <a:lvl1pPr algn="r">
              <a:defRPr sz="1200" b="0" i="0">
                <a:solidFill>
                  <a:srgbClr val="888888"/>
                </a:solidFill>
                <a:latin typeface="Poppins" pitchFamily="2" charset="77"/>
                <a:cs typeface="Poppins" pitchFamily="2" charset="77"/>
              </a:defRPr>
            </a:lvl1pPr>
          </a:lstStyle>
          <a:p>
            <a:fld id="{86CB4B4D-7CA3-9044-876B-883B54F8677D}" type="slidenum">
              <a:rPr lang="en-US" smtClean="0"/>
              <a:pPr/>
              <a:t>‹#›</a:t>
            </a:fld>
            <a:endParaRPr lang="en-US" dirty="0"/>
          </a:p>
        </p:txBody>
      </p:sp>
      <p:pic>
        <p:nvPicPr>
          <p:cNvPr id="6" name="Picture 5" descr="A red background with white text&#10;&#10;AI-generated content may be incorrect.">
            <a:extLst>
              <a:ext uri="{FF2B5EF4-FFF2-40B4-BE49-F238E27FC236}">
                <a16:creationId xmlns:a16="http://schemas.microsoft.com/office/drawing/2014/main" id="{FA1ED240-5955-B44C-340F-017AD00116A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 y="5928102"/>
            <a:ext cx="12192001" cy="929898"/>
          </a:xfrm>
          <a:prstGeom prst="rect">
            <a:avLst/>
          </a:prstGeom>
        </p:spPr>
      </p:pic>
      <p:sp>
        <p:nvSpPr>
          <p:cNvPr id="7" name="TextBox 6">
            <a:extLst>
              <a:ext uri="{FF2B5EF4-FFF2-40B4-BE49-F238E27FC236}">
                <a16:creationId xmlns:a16="http://schemas.microsoft.com/office/drawing/2014/main" id="{F0CF0A6F-FF98-6B5D-8923-41126682E26E}"/>
              </a:ext>
            </a:extLst>
          </p:cNvPr>
          <p:cNvSpPr txBox="1"/>
          <p:nvPr userDrawn="1"/>
        </p:nvSpPr>
        <p:spPr>
          <a:xfrm>
            <a:off x="7740653" y="6231137"/>
            <a:ext cx="22457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Poppins Medium" pitchFamily="2" charset="77"/>
                <a:ea typeface="+mn-ea"/>
                <a:cs typeface="Poppins Medium" pitchFamily="2" charset="77"/>
                <a:sym typeface="Calibri"/>
              </a:rPr>
              <a:t>NC Poison Control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Light" pitchFamily="2" charset="77"/>
          <a:ea typeface="Poppins Light" pitchFamily="2" charset="77"/>
          <a:cs typeface="Poppins Light" pitchFamily="2" charset="77"/>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Poppins" pitchFamily="2" charset="77"/>
          <a:ea typeface="+mn-ea"/>
          <a:cs typeface="Poppins" pitchFamily="2" charset="77"/>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Poppins" pitchFamily="2" charset="77"/>
          <a:ea typeface="+mn-ea"/>
          <a:cs typeface="Poppins" pitchFamily="2" charset="77"/>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Poppins" pitchFamily="2" charset="77"/>
          <a:ea typeface="+mn-ea"/>
          <a:cs typeface="Poppins" pitchFamily="2" charset="77"/>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Poppins" pitchFamily="2" charset="77"/>
          <a:ea typeface="+mn-ea"/>
          <a:cs typeface="Poppins" pitchFamily="2" charset="77"/>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Poppins" pitchFamily="2" charset="77"/>
          <a:ea typeface="+mn-ea"/>
          <a:cs typeface="Poppins" pitchFamily="2" charset="77"/>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hyperlink" Target="https://forms.office.com/r/1yV1BzvG5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www.sharingpillscankill.com/"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hyperlink" Target="https://forms.office.com/r/WXJ18mLf1J"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40095D-1CA7-388D-2983-A4F1A4CAFC0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1">
            <a:extLst>
              <a:ext uri="{FF2B5EF4-FFF2-40B4-BE49-F238E27FC236}">
                <a16:creationId xmlns:a16="http://schemas.microsoft.com/office/drawing/2014/main" id="{AB5E3954-DC7C-5321-967A-13C534A944BA}"/>
              </a:ext>
            </a:extLst>
          </p:cNvPr>
          <p:cNvSpPr/>
          <p:nvPr/>
        </p:nvSpPr>
        <p:spPr>
          <a:xfrm>
            <a:off x="0" y="5334000"/>
            <a:ext cx="12192000" cy="1524000"/>
          </a:xfrm>
          <a:prstGeom prst="rect">
            <a:avLst/>
          </a:prstGeom>
          <a:gradFill>
            <a:gsLst>
              <a:gs pos="0">
                <a:srgbClr val="ED008A"/>
              </a:gs>
              <a:gs pos="98000">
                <a:srgbClr val="D41127"/>
              </a:gs>
            </a:gsLst>
          </a:gradFill>
          <a:ln w="12700">
            <a:miter lim="400000"/>
          </a:ln>
        </p:spPr>
        <p:txBody>
          <a:bodyPr lIns="45719" rIns="45719" anchor="ctr"/>
          <a:lstStyle/>
          <a:p>
            <a:pPr algn="ctr">
              <a:defRPr>
                <a:solidFill>
                  <a:srgbClr val="FFFFFF"/>
                </a:solidFill>
              </a:defRPr>
            </a:pPr>
            <a:endParaRPr dirty="0">
              <a:latin typeface="Poppins" pitchFamily="2" charset="77"/>
              <a:cs typeface="Poppins" pitchFamily="2" charset="77"/>
            </a:endParaRPr>
          </a:p>
        </p:txBody>
      </p:sp>
      <p:sp>
        <p:nvSpPr>
          <p:cNvPr id="7" name="TextBox 4">
            <a:extLst>
              <a:ext uri="{FF2B5EF4-FFF2-40B4-BE49-F238E27FC236}">
                <a16:creationId xmlns:a16="http://schemas.microsoft.com/office/drawing/2014/main" id="{BBFF6FE3-C3C9-FCD6-EBA5-0C11E82FEAFD}"/>
              </a:ext>
            </a:extLst>
          </p:cNvPr>
          <p:cNvSpPr txBox="1"/>
          <p:nvPr/>
        </p:nvSpPr>
        <p:spPr>
          <a:xfrm>
            <a:off x="0" y="5867399"/>
            <a:ext cx="12192000"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spcBef>
                <a:spcPts val="600"/>
              </a:spcBef>
              <a:defRPr sz="2000">
                <a:solidFill>
                  <a:srgbClr val="FFFFFF"/>
                </a:solidFill>
                <a:latin typeface="Futura"/>
                <a:ea typeface="Futura"/>
                <a:cs typeface="Futura"/>
                <a:sym typeface="Futura"/>
              </a:defRPr>
            </a:lvl1pPr>
          </a:lstStyle>
          <a:p>
            <a:r>
              <a:rPr dirty="0">
                <a:latin typeface="Poppins" pitchFamily="2" charset="77"/>
                <a:cs typeface="Poppins" pitchFamily="2" charset="77"/>
              </a:rPr>
              <a:t>An educational presentation created by NC Poison Control </a:t>
            </a:r>
          </a:p>
        </p:txBody>
      </p:sp>
      <p:pic>
        <p:nvPicPr>
          <p:cNvPr id="11" name="Picture 10">
            <a:extLst>
              <a:ext uri="{FF2B5EF4-FFF2-40B4-BE49-F238E27FC236}">
                <a16:creationId xmlns:a16="http://schemas.microsoft.com/office/drawing/2014/main" id="{C12DBC94-BE8B-17D0-A2B8-3FD94488152F}"/>
              </a:ext>
            </a:extLst>
          </p:cNvPr>
          <p:cNvPicPr>
            <a:picLocks noChangeAspect="1"/>
          </p:cNvPicPr>
          <p:nvPr/>
        </p:nvPicPr>
        <p:blipFill>
          <a:blip r:embed="rId4"/>
          <a:stretch>
            <a:fillRect/>
          </a:stretch>
        </p:blipFill>
        <p:spPr>
          <a:xfrm>
            <a:off x="1053835" y="1082772"/>
            <a:ext cx="5997082" cy="3214754"/>
          </a:xfrm>
          <a:prstGeom prst="rect">
            <a:avLst/>
          </a:prstGeom>
        </p:spPr>
      </p:pic>
      <p:cxnSp>
        <p:nvCxnSpPr>
          <p:cNvPr id="13" name="Straight Connector 12">
            <a:extLst>
              <a:ext uri="{FF2B5EF4-FFF2-40B4-BE49-F238E27FC236}">
                <a16:creationId xmlns:a16="http://schemas.microsoft.com/office/drawing/2014/main" id="{5AD25265-74ED-7564-7E02-5731C6E5267E}"/>
              </a:ext>
            </a:extLst>
          </p:cNvPr>
          <p:cNvCxnSpPr>
            <a:cxnSpLocks/>
          </p:cNvCxnSpPr>
          <p:nvPr/>
        </p:nvCxnSpPr>
        <p:spPr>
          <a:xfrm>
            <a:off x="7581419" y="1082772"/>
            <a:ext cx="0" cy="3240911"/>
          </a:xfrm>
          <a:prstGeom prst="line">
            <a:avLst/>
          </a:prstGeom>
          <a:noFill/>
          <a:ln w="28575" cap="flat">
            <a:solidFill>
              <a:srgbClr val="EC0064"/>
            </a:solidFill>
            <a:prstDash val="solid"/>
            <a:miter lim="800000"/>
          </a:ln>
          <a:effectLst/>
          <a:sp3d/>
        </p:spPr>
        <p:style>
          <a:lnRef idx="0">
            <a:scrgbClr r="0" g="0" b="0"/>
          </a:lnRef>
          <a:fillRef idx="0">
            <a:scrgbClr r="0" g="0" b="0"/>
          </a:fillRef>
          <a:effectRef idx="0">
            <a:scrgbClr r="0" g="0" b="0"/>
          </a:effectRef>
          <a:fontRef idx="none"/>
        </p:style>
      </p:cxnSp>
      <p:pic>
        <p:nvPicPr>
          <p:cNvPr id="17" name="Picture 16" descr="A black and white sign with white text and symbols&#10;&#10;AI-generated content may be incorrect.">
            <a:extLst>
              <a:ext uri="{FF2B5EF4-FFF2-40B4-BE49-F238E27FC236}">
                <a16:creationId xmlns:a16="http://schemas.microsoft.com/office/drawing/2014/main" id="{5862D881-7253-C4A5-0302-0536553E98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7732" y="1650393"/>
            <a:ext cx="3089154" cy="2028950"/>
          </a:xfrm>
          <a:prstGeom prst="rect">
            <a:avLst/>
          </a:prstGeom>
        </p:spPr>
      </p:pic>
    </p:spTree>
    <p:extLst>
      <p:ext uri="{BB962C8B-B14F-4D97-AF65-F5344CB8AC3E}">
        <p14:creationId xmlns:p14="http://schemas.microsoft.com/office/powerpoint/2010/main" val="255607890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4" descr="Picture 4"/>
          <p:cNvPicPr>
            <a:picLocks noChangeAspect="1"/>
          </p:cNvPicPr>
          <p:nvPr/>
        </p:nvPicPr>
        <p:blipFill>
          <a:blip r:embed="rId3"/>
          <a:stretch>
            <a:fillRect/>
          </a:stretch>
        </p:blipFill>
        <p:spPr>
          <a:xfrm>
            <a:off x="0" y="0"/>
            <a:ext cx="12195051" cy="2039112"/>
          </a:xfrm>
          <a:prstGeom prst="rect">
            <a:avLst/>
          </a:prstGeom>
          <a:ln w="12700">
            <a:miter lim="400000"/>
          </a:ln>
        </p:spPr>
      </p:pic>
      <p:sp>
        <p:nvSpPr>
          <p:cNvPr id="179" name="TextBox 5"/>
          <p:cNvSpPr txBox="1"/>
          <p:nvPr/>
        </p:nvSpPr>
        <p:spPr>
          <a:xfrm>
            <a:off x="632252" y="2235199"/>
            <a:ext cx="5486401" cy="31700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342900" indent="-342900">
              <a:spcBef>
                <a:spcPts val="800"/>
              </a:spcBef>
              <a:buSzPct val="100000"/>
              <a:buFont typeface="Arial"/>
              <a:buChar char="•"/>
              <a:defRPr sz="2100">
                <a:solidFill>
                  <a:srgbClr val="7C7C7C"/>
                </a:solidFill>
              </a:defRPr>
            </a:pPr>
            <a:r>
              <a:rPr sz="2000" dirty="0">
                <a:latin typeface="Poppins" pitchFamily="2" charset="77"/>
                <a:cs typeface="Poppins" pitchFamily="2" charset="77"/>
              </a:rPr>
              <a:t>“I have mixed emotions about them. Some people have major pain, but some people abuse them.”</a:t>
            </a:r>
          </a:p>
          <a:p>
            <a:pPr marL="342900" indent="-342900">
              <a:spcBef>
                <a:spcPts val="800"/>
              </a:spcBef>
              <a:buSzPct val="100000"/>
              <a:buFont typeface="Arial"/>
              <a:buChar char="•"/>
              <a:defRPr sz="2100">
                <a:solidFill>
                  <a:srgbClr val="7C7C7C"/>
                </a:solidFill>
              </a:defRPr>
            </a:pPr>
            <a:r>
              <a:rPr sz="2000" dirty="0">
                <a:latin typeface="Poppins" pitchFamily="2" charset="77"/>
                <a:cs typeface="Poppins" pitchFamily="2" charset="77"/>
              </a:rPr>
              <a:t>“If it’s prescribed by a doctor, it must</a:t>
            </a:r>
            <a:br>
              <a:rPr sz="2000" dirty="0">
                <a:latin typeface="Poppins" pitchFamily="2" charset="77"/>
                <a:cs typeface="Poppins" pitchFamily="2" charset="77"/>
              </a:rPr>
            </a:br>
            <a:r>
              <a:rPr sz="2000" dirty="0">
                <a:latin typeface="Poppins" pitchFamily="2" charset="77"/>
                <a:cs typeface="Poppins" pitchFamily="2" charset="77"/>
              </a:rPr>
              <a:t>be safer.”</a:t>
            </a:r>
          </a:p>
          <a:p>
            <a:pPr marL="342900" indent="-342900">
              <a:spcBef>
                <a:spcPts val="800"/>
              </a:spcBef>
              <a:buSzPct val="100000"/>
              <a:buFont typeface="Arial"/>
              <a:buChar char="•"/>
              <a:defRPr sz="2100">
                <a:solidFill>
                  <a:srgbClr val="7C7C7C"/>
                </a:solidFill>
              </a:defRPr>
            </a:pPr>
            <a:r>
              <a:rPr sz="2000" dirty="0">
                <a:latin typeface="Poppins" pitchFamily="2" charset="77"/>
                <a:cs typeface="Poppins" pitchFamily="2" charset="77"/>
              </a:rPr>
              <a:t>“I hear more about marijuana and alcohol than I do prescription drugs.”</a:t>
            </a:r>
          </a:p>
          <a:p>
            <a:pPr marL="342900" indent="-342900">
              <a:spcBef>
                <a:spcPts val="800"/>
              </a:spcBef>
              <a:buSzPct val="100000"/>
              <a:buFont typeface="Arial"/>
              <a:buChar char="•"/>
              <a:defRPr sz="2100">
                <a:solidFill>
                  <a:srgbClr val="7C7C7C"/>
                </a:solidFill>
              </a:defRPr>
            </a:pPr>
            <a:r>
              <a:rPr sz="2000" dirty="0">
                <a:latin typeface="Poppins" pitchFamily="2" charset="77"/>
                <a:cs typeface="Poppins" pitchFamily="2" charset="77"/>
              </a:rPr>
              <a:t>“Kids at my school take Ambien® just to </a:t>
            </a:r>
            <a:br>
              <a:rPr sz="2000" dirty="0">
                <a:latin typeface="Poppins" pitchFamily="2" charset="77"/>
                <a:cs typeface="Poppins" pitchFamily="2" charset="77"/>
              </a:rPr>
            </a:br>
            <a:r>
              <a:rPr sz="2000" dirty="0">
                <a:latin typeface="Poppins" pitchFamily="2" charset="77"/>
                <a:cs typeface="Poppins" pitchFamily="2" charset="77"/>
              </a:rPr>
              <a:t>mess themselves up.”</a:t>
            </a:r>
          </a:p>
        </p:txBody>
      </p:sp>
      <p:sp>
        <p:nvSpPr>
          <p:cNvPr id="180" name="TextBox 6"/>
          <p:cNvSpPr txBox="1"/>
          <p:nvPr/>
        </p:nvSpPr>
        <p:spPr>
          <a:xfrm>
            <a:off x="632251" y="5644114"/>
            <a:ext cx="4239121" cy="2616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100" i="1">
                <a:solidFill>
                  <a:srgbClr val="7C7C7C"/>
                </a:solidFill>
              </a:defRPr>
            </a:lvl1pPr>
          </a:lstStyle>
          <a:p>
            <a:r>
              <a:rPr i="0" dirty="0">
                <a:latin typeface="Poppins" pitchFamily="2" charset="77"/>
                <a:cs typeface="Poppins" pitchFamily="2" charset="77"/>
              </a:rPr>
              <a:t>Source:  NC Poison Control  focus groups, 2012</a:t>
            </a:r>
          </a:p>
        </p:txBody>
      </p:sp>
      <p:grpSp>
        <p:nvGrpSpPr>
          <p:cNvPr id="8" name="Group 7">
            <a:extLst>
              <a:ext uri="{FF2B5EF4-FFF2-40B4-BE49-F238E27FC236}">
                <a16:creationId xmlns:a16="http://schemas.microsoft.com/office/drawing/2014/main" id="{3BB87099-969F-F11B-5317-214705D81061}"/>
              </a:ext>
            </a:extLst>
          </p:cNvPr>
          <p:cNvGrpSpPr/>
          <p:nvPr/>
        </p:nvGrpSpPr>
        <p:grpSpPr>
          <a:xfrm>
            <a:off x="8148558" y="2198733"/>
            <a:ext cx="3411190" cy="3567301"/>
            <a:chOff x="6829926" y="1167063"/>
            <a:chExt cx="4523874" cy="4730906"/>
          </a:xfrm>
        </p:grpSpPr>
        <p:sp>
          <p:nvSpPr>
            <p:cNvPr id="9" name="Teardrop 8">
              <a:extLst>
                <a:ext uri="{FF2B5EF4-FFF2-40B4-BE49-F238E27FC236}">
                  <a16:creationId xmlns:a16="http://schemas.microsoft.com/office/drawing/2014/main" id="{D2ACC3F1-3790-64F1-6EEA-4F367319EBA2}"/>
                </a:ext>
              </a:extLst>
            </p:cNvPr>
            <p:cNvSpPr/>
            <p:nvPr/>
          </p:nvSpPr>
          <p:spPr>
            <a:xfrm rot="5400000">
              <a:off x="6829926" y="1167063"/>
              <a:ext cx="4523874" cy="4523874"/>
            </a:xfrm>
            <a:prstGeom prst="teardrop">
              <a:avLst/>
            </a:prstGeom>
            <a:gradFill>
              <a:gsLst>
                <a:gs pos="99000">
                  <a:srgbClr val="EC008C"/>
                </a:gs>
                <a:gs pos="4000">
                  <a:srgbClr val="D20F27"/>
                </a:gs>
                <a:gs pos="41000">
                  <a:srgbClr val="ED1639"/>
                </a:gs>
              </a:gsLst>
              <a:lin ang="6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sp>
          <p:nvSpPr>
            <p:cNvPr id="10" name="Teardrop 9">
              <a:extLst>
                <a:ext uri="{FF2B5EF4-FFF2-40B4-BE49-F238E27FC236}">
                  <a16:creationId xmlns:a16="http://schemas.microsoft.com/office/drawing/2014/main" id="{1084898A-DD1A-3FF9-399E-EBDA45A5F260}"/>
                </a:ext>
              </a:extLst>
            </p:cNvPr>
            <p:cNvSpPr/>
            <p:nvPr/>
          </p:nvSpPr>
          <p:spPr>
            <a:xfrm rot="5400000">
              <a:off x="6829926" y="1374095"/>
              <a:ext cx="4523874" cy="4523874"/>
            </a:xfrm>
            <a:prstGeom prst="teardrop">
              <a:avLst/>
            </a:prstGeom>
            <a:blipFill dpi="0" rotWithShape="0">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itchFamily="2" charset="77"/>
                <a:cs typeface="Poppins" pitchFamily="2" charset="77"/>
              </a:endParaRPr>
            </a:p>
          </p:txBody>
        </p:sp>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6" name="TextBox 8"/>
          <p:cNvSpPr txBox="1"/>
          <p:nvPr/>
        </p:nvSpPr>
        <p:spPr>
          <a:xfrm>
            <a:off x="887505" y="1748119"/>
            <a:ext cx="10367683" cy="22345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lnSpc>
                <a:spcPts val="8500"/>
              </a:lnSpc>
              <a:defRPr sz="6100">
                <a:solidFill>
                  <a:srgbClr val="FFFFFF"/>
                </a:solidFill>
                <a:latin typeface="Futura Bold"/>
                <a:ea typeface="Futura Bold"/>
                <a:cs typeface="Futura Bold"/>
                <a:sym typeface="Futura Bold"/>
              </a:defRPr>
            </a:lvl1pPr>
          </a:lstStyle>
          <a:p>
            <a:r>
              <a:rPr b="1" dirty="0">
                <a:latin typeface="Poppins" pitchFamily="2" charset="77"/>
                <a:cs typeface="Poppins" pitchFamily="2" charset="77"/>
              </a:rPr>
              <a:t>“If it’s prescribed by a doctor, it must be safer.”</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2" descr="Picture 2"/>
          <p:cNvPicPr>
            <a:picLocks noChangeAspect="1"/>
          </p:cNvPicPr>
          <p:nvPr/>
        </p:nvPicPr>
        <p:blipFill>
          <a:blip r:embed="rId3"/>
          <a:stretch>
            <a:fillRect/>
          </a:stretch>
        </p:blipFill>
        <p:spPr>
          <a:xfrm>
            <a:off x="-3051" y="-3174"/>
            <a:ext cx="12195052" cy="2039113"/>
          </a:xfrm>
          <a:prstGeom prst="rect">
            <a:avLst/>
          </a:prstGeom>
          <a:ln w="12700">
            <a:miter lim="400000"/>
          </a:ln>
        </p:spPr>
      </p:pic>
      <p:grpSp>
        <p:nvGrpSpPr>
          <p:cNvPr id="209" name="Group 13"/>
          <p:cNvGrpSpPr/>
          <p:nvPr/>
        </p:nvGrpSpPr>
        <p:grpSpPr>
          <a:xfrm>
            <a:off x="5638799" y="2418129"/>
            <a:ext cx="5876710" cy="3297235"/>
            <a:chOff x="0" y="0"/>
            <a:chExt cx="5876708" cy="3297233"/>
          </a:xfrm>
        </p:grpSpPr>
        <p:pic>
          <p:nvPicPr>
            <p:cNvPr id="201" name="Picture 3" descr="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137270" cy="3297233"/>
            </a:xfrm>
            <a:prstGeom prst="rect">
              <a:avLst/>
            </a:prstGeom>
            <a:ln w="12700" cap="flat">
              <a:noFill/>
              <a:miter lim="400000"/>
            </a:ln>
            <a:effectLst/>
          </p:spPr>
        </p:pic>
        <p:sp>
          <p:nvSpPr>
            <p:cNvPr id="202" name="Rectangle 4"/>
            <p:cNvSpPr txBox="1"/>
            <p:nvPr/>
          </p:nvSpPr>
          <p:spPr>
            <a:xfrm>
              <a:off x="314384" y="1237228"/>
              <a:ext cx="412932" cy="3693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tIns="45719" rIns="45719" bIns="45719" numCol="1" anchor="t">
              <a:spAutoFit/>
            </a:bodyPr>
            <a:lstStyle>
              <a:lvl1pPr>
                <a:defRPr>
                  <a:solidFill>
                    <a:srgbClr val="FFFFFF"/>
                  </a:solidFill>
                  <a:latin typeface="Futura"/>
                  <a:ea typeface="Futura"/>
                  <a:cs typeface="Futura"/>
                  <a:sym typeface="Futura"/>
                </a:defRPr>
              </a:lvl1pPr>
            </a:lstStyle>
            <a:p>
              <a:r>
                <a:rPr dirty="0">
                  <a:latin typeface="Poppins" pitchFamily="2" charset="77"/>
                  <a:cs typeface="Poppins" pitchFamily="2" charset="77"/>
                </a:rPr>
                <a:t>8%</a:t>
              </a:r>
            </a:p>
          </p:txBody>
        </p:sp>
        <p:sp>
          <p:nvSpPr>
            <p:cNvPr id="203" name="Rectangle 5"/>
            <p:cNvSpPr txBox="1"/>
            <p:nvPr/>
          </p:nvSpPr>
          <p:spPr>
            <a:xfrm rot="3219599">
              <a:off x="917091" y="778706"/>
              <a:ext cx="412932" cy="3693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tIns="45719" rIns="45719" bIns="45719" numCol="1" anchor="t">
              <a:spAutoFit/>
            </a:bodyPr>
            <a:lstStyle>
              <a:lvl1pPr>
                <a:defRPr>
                  <a:solidFill>
                    <a:srgbClr val="FFFFFF"/>
                  </a:solidFill>
                  <a:latin typeface="Futura"/>
                  <a:ea typeface="Futura"/>
                  <a:cs typeface="Futura"/>
                  <a:sym typeface="Futura"/>
                </a:defRPr>
              </a:lvl1pPr>
            </a:lstStyle>
            <a:p>
              <a:r>
                <a:rPr dirty="0">
                  <a:latin typeface="Poppins" pitchFamily="2" charset="77"/>
                  <a:cs typeface="Poppins" pitchFamily="2" charset="77"/>
                </a:rPr>
                <a:t>8%</a:t>
              </a:r>
            </a:p>
          </p:txBody>
        </p:sp>
        <p:sp>
          <p:nvSpPr>
            <p:cNvPr id="204" name="Rectangle 6"/>
            <p:cNvSpPr txBox="1"/>
            <p:nvPr/>
          </p:nvSpPr>
          <p:spPr>
            <a:xfrm>
              <a:off x="1851469" y="1945835"/>
              <a:ext cx="486670" cy="3693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tIns="45719" rIns="45719" bIns="45719" numCol="1" anchor="t">
              <a:spAutoFit/>
            </a:bodyPr>
            <a:lstStyle>
              <a:lvl1pPr>
                <a:defRPr>
                  <a:solidFill>
                    <a:srgbClr val="FFFFFF"/>
                  </a:solidFill>
                  <a:latin typeface="Futura"/>
                  <a:ea typeface="Futura"/>
                  <a:cs typeface="Futura"/>
                  <a:sym typeface="Futura"/>
                </a:defRPr>
              </a:lvl1pPr>
            </a:lstStyle>
            <a:p>
              <a:r>
                <a:rPr dirty="0">
                  <a:latin typeface="Poppins" pitchFamily="2" charset="77"/>
                  <a:cs typeface="Poppins" pitchFamily="2" charset="77"/>
                </a:rPr>
                <a:t>81%</a:t>
              </a:r>
            </a:p>
          </p:txBody>
        </p:sp>
        <p:sp>
          <p:nvSpPr>
            <p:cNvPr id="205" name="Rectangle 8"/>
            <p:cNvSpPr txBox="1"/>
            <p:nvPr/>
          </p:nvSpPr>
          <p:spPr>
            <a:xfrm>
              <a:off x="3911600" y="440734"/>
              <a:ext cx="1944018" cy="58477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defRPr>
                  <a:solidFill>
                    <a:srgbClr val="7C7C7C"/>
                  </a:solidFill>
                </a:defRPr>
              </a:lvl1pPr>
            </a:lstStyle>
            <a:p>
              <a:r>
                <a:rPr sz="1400" dirty="0">
                  <a:latin typeface="Poppins" pitchFamily="2" charset="77"/>
                  <a:cs typeface="Poppins" pitchFamily="2" charset="77"/>
                </a:rPr>
                <a:t>Suspected</a:t>
              </a:r>
              <a:r>
                <a:rPr sz="1600" dirty="0">
                  <a:latin typeface="Poppins" pitchFamily="2" charset="77"/>
                  <a:cs typeface="Poppins" pitchFamily="2" charset="77"/>
                </a:rPr>
                <a:t> suicide/self-harm</a:t>
              </a:r>
            </a:p>
          </p:txBody>
        </p:sp>
        <p:sp>
          <p:nvSpPr>
            <p:cNvPr id="206" name="Rectangle 9"/>
            <p:cNvSpPr txBox="1"/>
            <p:nvPr/>
          </p:nvSpPr>
          <p:spPr>
            <a:xfrm>
              <a:off x="3932689" y="1153931"/>
              <a:ext cx="1944019" cy="33855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defRPr>
                  <a:solidFill>
                    <a:srgbClr val="7C7C7C"/>
                  </a:solidFill>
                </a:defRPr>
              </a:lvl1pPr>
            </a:lstStyle>
            <a:p>
              <a:r>
                <a:rPr sz="1600" dirty="0">
                  <a:latin typeface="Poppins" pitchFamily="2" charset="77"/>
                  <a:cs typeface="Poppins" pitchFamily="2" charset="77"/>
                </a:rPr>
                <a:t>Misuse</a:t>
              </a:r>
            </a:p>
          </p:txBody>
        </p:sp>
        <p:sp>
          <p:nvSpPr>
            <p:cNvPr id="207" name="Rectangle 10"/>
            <p:cNvSpPr txBox="1"/>
            <p:nvPr/>
          </p:nvSpPr>
          <p:spPr>
            <a:xfrm>
              <a:off x="3911600" y="1834466"/>
              <a:ext cx="1944018" cy="33855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defRPr>
                  <a:solidFill>
                    <a:srgbClr val="7C7C7C"/>
                  </a:solidFill>
                </a:defRPr>
              </a:lvl1pPr>
            </a:lstStyle>
            <a:p>
              <a:r>
                <a:rPr sz="1600" dirty="0">
                  <a:latin typeface="Poppins" pitchFamily="2" charset="77"/>
                  <a:cs typeface="Poppins" pitchFamily="2" charset="77"/>
                </a:rPr>
                <a:t>Abuse</a:t>
              </a:r>
            </a:p>
          </p:txBody>
        </p:sp>
        <p:sp>
          <p:nvSpPr>
            <p:cNvPr id="208" name="Rectangle 11"/>
            <p:cNvSpPr txBox="1"/>
            <p:nvPr/>
          </p:nvSpPr>
          <p:spPr>
            <a:xfrm>
              <a:off x="3911600" y="2515000"/>
              <a:ext cx="1944018" cy="33855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defRPr>
                  <a:solidFill>
                    <a:srgbClr val="7C7C7C"/>
                  </a:solidFill>
                </a:defRPr>
              </a:lvl1pPr>
            </a:lstStyle>
            <a:p>
              <a:r>
                <a:rPr sz="1600" dirty="0">
                  <a:latin typeface="Poppins" pitchFamily="2" charset="77"/>
                  <a:cs typeface="Poppins" pitchFamily="2" charset="77"/>
                </a:rPr>
                <a:t>Unknown</a:t>
              </a:r>
            </a:p>
          </p:txBody>
        </p:sp>
      </p:grpSp>
      <p:sp>
        <p:nvSpPr>
          <p:cNvPr id="210" name="TextBox 19"/>
          <p:cNvSpPr txBox="1"/>
          <p:nvPr/>
        </p:nvSpPr>
        <p:spPr>
          <a:xfrm>
            <a:off x="632252" y="3356826"/>
            <a:ext cx="4090961" cy="707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2400">
                <a:solidFill>
                  <a:srgbClr val="7C7C7C"/>
                </a:solidFill>
              </a:defRPr>
            </a:lvl1pPr>
          </a:lstStyle>
          <a:p>
            <a:r>
              <a:rPr sz="2000" dirty="0">
                <a:latin typeface="Poppins" pitchFamily="2" charset="77"/>
                <a:cs typeface="Poppins" pitchFamily="2" charset="77"/>
              </a:rPr>
              <a:t>Intentional poisonings handled by NC Poison Control</a:t>
            </a:r>
          </a:p>
        </p:txBody>
      </p:sp>
      <p:sp>
        <p:nvSpPr>
          <p:cNvPr id="211" name="TextBox 21"/>
          <p:cNvSpPr txBox="1"/>
          <p:nvPr/>
        </p:nvSpPr>
        <p:spPr>
          <a:xfrm>
            <a:off x="632251" y="5644114"/>
            <a:ext cx="4239121" cy="2616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100" i="1">
                <a:solidFill>
                  <a:srgbClr val="7C7C7C"/>
                </a:solidFill>
              </a:defRPr>
            </a:lvl1pPr>
          </a:lstStyle>
          <a:p>
            <a:r>
              <a:rPr i="0" dirty="0">
                <a:latin typeface="Poppins" pitchFamily="2" charset="77"/>
                <a:cs typeface="Poppins" pitchFamily="2" charset="77"/>
              </a:rPr>
              <a:t>Source:  NC Poison Control data, report run May 16, 2023</a:t>
            </a:r>
          </a:p>
        </p:txBody>
      </p:sp>
      <p:pic>
        <p:nvPicPr>
          <p:cNvPr id="214" name="Picture 12" descr="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6041" y="2286386"/>
            <a:ext cx="3619339" cy="3619339"/>
          </a:xfrm>
          <a:prstGeom prst="rect">
            <a:avLst/>
          </a:prstGeom>
          <a:ln w="12700">
            <a:miter lim="400000"/>
          </a:ln>
        </p:spPr>
      </p:pic>
      <p:sp>
        <p:nvSpPr>
          <p:cNvPr id="215" name="Rectangle 14"/>
          <p:cNvSpPr txBox="1"/>
          <p:nvPr/>
        </p:nvSpPr>
        <p:spPr>
          <a:xfrm>
            <a:off x="6048514" y="3387395"/>
            <a:ext cx="412932"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a:solidFill>
                  <a:srgbClr val="FFFFFF"/>
                </a:solidFill>
                <a:latin typeface="Futura"/>
                <a:ea typeface="Futura"/>
                <a:cs typeface="Futura"/>
                <a:sym typeface="Futura"/>
              </a:defRPr>
            </a:lvl1pPr>
          </a:lstStyle>
          <a:p>
            <a:r>
              <a:rPr dirty="0">
                <a:latin typeface="Poppins" pitchFamily="2" charset="77"/>
                <a:cs typeface="Poppins" pitchFamily="2" charset="77"/>
              </a:rPr>
              <a:t>8%</a:t>
            </a:r>
          </a:p>
        </p:txBody>
      </p:sp>
      <p:sp>
        <p:nvSpPr>
          <p:cNvPr id="216" name="Rectangle 15"/>
          <p:cNvSpPr txBox="1"/>
          <p:nvPr/>
        </p:nvSpPr>
        <p:spPr>
          <a:xfrm rot="3219599">
            <a:off x="6553667" y="2974473"/>
            <a:ext cx="412932"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a:solidFill>
                  <a:srgbClr val="FFFFFF"/>
                </a:solidFill>
                <a:latin typeface="Futura"/>
                <a:ea typeface="Futura"/>
                <a:cs typeface="Futura"/>
                <a:sym typeface="Futura"/>
              </a:defRPr>
            </a:lvl1pPr>
          </a:lstStyle>
          <a:p>
            <a:r>
              <a:rPr dirty="0">
                <a:latin typeface="Poppins" pitchFamily="2" charset="77"/>
                <a:cs typeface="Poppins" pitchFamily="2" charset="77"/>
              </a:rPr>
              <a:t>8%</a:t>
            </a:r>
          </a:p>
        </p:txBody>
      </p:sp>
      <p:sp>
        <p:nvSpPr>
          <p:cNvPr id="217" name="Rectangle 16"/>
          <p:cNvSpPr txBox="1"/>
          <p:nvPr/>
        </p:nvSpPr>
        <p:spPr>
          <a:xfrm>
            <a:off x="7604407" y="4315567"/>
            <a:ext cx="486670"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a:solidFill>
                  <a:srgbClr val="FFFFFF"/>
                </a:solidFill>
                <a:latin typeface="Futura"/>
                <a:ea typeface="Futura"/>
                <a:cs typeface="Futura"/>
                <a:sym typeface="Futura"/>
              </a:defRPr>
            </a:lvl1pPr>
          </a:lstStyle>
          <a:p>
            <a:r>
              <a:rPr dirty="0">
                <a:latin typeface="Poppins" pitchFamily="2" charset="77"/>
                <a:cs typeface="Poppins" pitchFamily="2" charset="77"/>
              </a:rPr>
              <a:t>81%</a:t>
            </a:r>
          </a:p>
        </p:txBody>
      </p:sp>
      <p:sp>
        <p:nvSpPr>
          <p:cNvPr id="218" name="Rectangle 20"/>
          <p:cNvSpPr txBox="1"/>
          <p:nvPr/>
        </p:nvSpPr>
        <p:spPr>
          <a:xfrm>
            <a:off x="6951340" y="2205352"/>
            <a:ext cx="403314"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a:solidFill>
                  <a:srgbClr val="7C7C7C"/>
                </a:solidFill>
                <a:latin typeface="Futura"/>
                <a:ea typeface="Futura"/>
                <a:cs typeface="Futura"/>
                <a:sym typeface="Futura"/>
              </a:defRPr>
            </a:lvl1pPr>
          </a:lstStyle>
          <a:p>
            <a:r>
              <a:rPr dirty="0">
                <a:latin typeface="Poppins" pitchFamily="2" charset="77"/>
                <a:cs typeface="Poppins" pitchFamily="2" charset="77"/>
              </a:rPr>
              <a:t>3%</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 descr="Picture 2"/>
          <p:cNvPicPr>
            <a:picLocks noChangeAspect="1"/>
          </p:cNvPicPr>
          <p:nvPr/>
        </p:nvPicPr>
        <p:blipFill>
          <a:blip r:embed="rId3"/>
          <a:stretch>
            <a:fillRect/>
          </a:stretch>
        </p:blipFill>
        <p:spPr>
          <a:xfrm>
            <a:off x="0" y="0"/>
            <a:ext cx="12195051" cy="2039112"/>
          </a:xfrm>
          <a:prstGeom prst="rect">
            <a:avLst/>
          </a:prstGeom>
          <a:ln w="12700">
            <a:miter lim="400000"/>
          </a:ln>
        </p:spPr>
      </p:pic>
      <p:grpSp>
        <p:nvGrpSpPr>
          <p:cNvPr id="230" name="Group 27"/>
          <p:cNvGrpSpPr/>
          <p:nvPr/>
        </p:nvGrpSpPr>
        <p:grpSpPr>
          <a:xfrm>
            <a:off x="2078735" y="2398852"/>
            <a:ext cx="8468314" cy="3255267"/>
            <a:chOff x="0" y="0"/>
            <a:chExt cx="8468312" cy="3255265"/>
          </a:xfrm>
        </p:grpSpPr>
        <p:pic>
          <p:nvPicPr>
            <p:cNvPr id="223" name="Picture 3" descr="Picture 3"/>
            <p:cNvPicPr>
              <a:picLocks noChangeAspect="1"/>
            </p:cNvPicPr>
            <p:nvPr/>
          </p:nvPicPr>
          <p:blipFill>
            <a:blip r:embed="rId4" cstate="email">
              <a:extLst>
                <a:ext uri="{28A0092B-C50C-407E-A947-70E740481C1C}">
                  <a14:useLocalDpi xmlns:a14="http://schemas.microsoft.com/office/drawing/2010/main"/>
                </a:ext>
              </a:extLst>
            </a:blip>
            <a:srcRect t="1949" b="1949"/>
            <a:stretch>
              <a:fillRect/>
            </a:stretch>
          </p:blipFill>
          <p:spPr>
            <a:xfrm>
              <a:off x="0" y="0"/>
              <a:ext cx="8468312" cy="3255265"/>
            </a:xfrm>
            <a:prstGeom prst="rect">
              <a:avLst/>
            </a:prstGeom>
            <a:ln w="12700" cap="flat">
              <a:noFill/>
              <a:miter lim="400000"/>
            </a:ln>
            <a:effectLst/>
          </p:spPr>
        </p:pic>
        <p:sp>
          <p:nvSpPr>
            <p:cNvPr id="224" name="TextBox 16"/>
            <p:cNvSpPr txBox="1"/>
            <p:nvPr/>
          </p:nvSpPr>
          <p:spPr>
            <a:xfrm>
              <a:off x="702563" y="2856394"/>
              <a:ext cx="990601" cy="36743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rPr dirty="0">
                  <a:latin typeface="Poppins" pitchFamily="2" charset="77"/>
                  <a:cs typeface="Poppins" pitchFamily="2" charset="77"/>
                </a:rPr>
                <a:t>Given by friend/relative</a:t>
              </a:r>
            </a:p>
          </p:txBody>
        </p:sp>
        <p:sp>
          <p:nvSpPr>
            <p:cNvPr id="225" name="TextBox 17"/>
            <p:cNvSpPr txBox="1"/>
            <p:nvPr/>
          </p:nvSpPr>
          <p:spPr>
            <a:xfrm>
              <a:off x="2031491" y="2856394"/>
              <a:ext cx="992125" cy="36743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rPr dirty="0">
                  <a:latin typeface="Poppins" pitchFamily="2" charset="77"/>
                  <a:cs typeface="Poppins" pitchFamily="2" charset="77"/>
                </a:rPr>
                <a:t>Bought from friend/relative</a:t>
              </a:r>
            </a:p>
          </p:txBody>
        </p:sp>
        <p:sp>
          <p:nvSpPr>
            <p:cNvPr id="226" name="TextBox 18"/>
            <p:cNvSpPr txBox="1"/>
            <p:nvPr/>
          </p:nvSpPr>
          <p:spPr>
            <a:xfrm>
              <a:off x="3331463" y="2856394"/>
              <a:ext cx="914401" cy="2308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rPr dirty="0">
                  <a:latin typeface="Poppins" pitchFamily="2" charset="77"/>
                  <a:cs typeface="Poppins" pitchFamily="2" charset="77"/>
                </a:rPr>
                <a:t>Prescription</a:t>
              </a:r>
            </a:p>
          </p:txBody>
        </p:sp>
        <p:sp>
          <p:nvSpPr>
            <p:cNvPr id="227" name="TextBox 20"/>
            <p:cNvSpPr txBox="1"/>
            <p:nvPr/>
          </p:nvSpPr>
          <p:spPr>
            <a:xfrm>
              <a:off x="4512563" y="2856394"/>
              <a:ext cx="1066801" cy="36743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rPr dirty="0">
                  <a:latin typeface="Poppins" pitchFamily="2" charset="77"/>
                  <a:cs typeface="Poppins" pitchFamily="2" charset="77"/>
                </a:rPr>
                <a:t>Bought from stranger/dealer</a:t>
              </a:r>
            </a:p>
          </p:txBody>
        </p:sp>
        <p:sp>
          <p:nvSpPr>
            <p:cNvPr id="228" name="TextBox 21"/>
            <p:cNvSpPr txBox="1"/>
            <p:nvPr/>
          </p:nvSpPr>
          <p:spPr>
            <a:xfrm>
              <a:off x="5807963" y="2856394"/>
              <a:ext cx="987553" cy="36743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rPr dirty="0">
                  <a:latin typeface="Poppins" pitchFamily="2" charset="77"/>
                  <a:cs typeface="Poppins" pitchFamily="2" charset="77"/>
                </a:rPr>
                <a:t>Took from friend/relative</a:t>
              </a:r>
            </a:p>
          </p:txBody>
        </p:sp>
        <p:sp>
          <p:nvSpPr>
            <p:cNvPr id="229" name="TextBox 22"/>
            <p:cNvSpPr txBox="1"/>
            <p:nvPr/>
          </p:nvSpPr>
          <p:spPr>
            <a:xfrm>
              <a:off x="7120127" y="2856394"/>
              <a:ext cx="914401" cy="2308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lgn="ctr">
                <a:defRPr sz="900">
                  <a:latin typeface="Futura"/>
                  <a:ea typeface="Futura"/>
                  <a:cs typeface="Futura"/>
                  <a:sym typeface="Futura"/>
                </a:defRPr>
              </a:lvl1pPr>
            </a:lstStyle>
            <a:p>
              <a:r>
                <a:rPr dirty="0">
                  <a:latin typeface="Poppins" pitchFamily="2" charset="77"/>
                  <a:cs typeface="Poppins" pitchFamily="2" charset="77"/>
                </a:rPr>
                <a:t>Internet</a:t>
              </a:r>
            </a:p>
          </p:txBody>
        </p:sp>
      </p:grpSp>
      <p:sp>
        <p:nvSpPr>
          <p:cNvPr id="231" name="TextBox 25"/>
          <p:cNvSpPr txBox="1"/>
          <p:nvPr/>
        </p:nvSpPr>
        <p:spPr>
          <a:xfrm>
            <a:off x="370994" y="5591500"/>
            <a:ext cx="4239121" cy="4308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100" i="1">
                <a:solidFill>
                  <a:srgbClr val="7C7C7C"/>
                </a:solidFill>
              </a:defRPr>
            </a:lvl1pPr>
          </a:lstStyle>
          <a:p>
            <a:r>
              <a:rPr i="0" dirty="0">
                <a:latin typeface="Poppins" pitchFamily="2" charset="77"/>
                <a:cs typeface="Poppins" pitchFamily="2" charset="77"/>
              </a:rPr>
              <a:t>Source:  University of Michigan, 2021 Monitoring the Future Study</a:t>
            </a:r>
          </a:p>
        </p:txBody>
      </p:sp>
      <p:sp>
        <p:nvSpPr>
          <p:cNvPr id="232" name="TextBox 26"/>
          <p:cNvSpPr txBox="1"/>
          <p:nvPr/>
        </p:nvSpPr>
        <p:spPr>
          <a:xfrm>
            <a:off x="8985573" y="5542514"/>
            <a:ext cx="2393557" cy="4308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r">
              <a:defRPr sz="1100" i="1">
                <a:solidFill>
                  <a:srgbClr val="7C7C7C"/>
                </a:solidFill>
              </a:defRPr>
            </a:lvl1pPr>
          </a:lstStyle>
          <a:p>
            <a:r>
              <a:rPr i="0" dirty="0">
                <a:latin typeface="Poppins" pitchFamily="2" charset="77"/>
                <a:cs typeface="Poppins" pitchFamily="2" charset="77"/>
              </a:rPr>
              <a:t>Categories are not mutually exclusive</a:t>
            </a:r>
          </a:p>
        </p:txBody>
      </p:sp>
      <p:sp>
        <p:nvSpPr>
          <p:cNvPr id="233" name="TextBox 28"/>
          <p:cNvSpPr txBox="1"/>
          <p:nvPr/>
        </p:nvSpPr>
        <p:spPr>
          <a:xfrm>
            <a:off x="3895833" y="2209800"/>
            <a:ext cx="4775236" cy="10156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2400">
                <a:solidFill>
                  <a:srgbClr val="7C7C7C"/>
                </a:solidFill>
              </a:defRPr>
            </a:lvl1pPr>
          </a:lstStyle>
          <a:p>
            <a:r>
              <a:rPr sz="2000" dirty="0">
                <a:latin typeface="Poppins" pitchFamily="2" charset="77"/>
                <a:cs typeface="Poppins" pitchFamily="2" charset="77"/>
              </a:rPr>
              <a:t>Source of Rx drugs among those who abused pain relievers in the past year, grade 12 (2019-2021).</a:t>
            </a:r>
          </a:p>
        </p:txBody>
      </p:sp>
      <p:sp>
        <p:nvSpPr>
          <p:cNvPr id="236" name="TextBox 29"/>
          <p:cNvSpPr txBox="1"/>
          <p:nvPr/>
        </p:nvSpPr>
        <p:spPr>
          <a:xfrm>
            <a:off x="2997175" y="3040420"/>
            <a:ext cx="914401"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400">
                <a:latin typeface="Futura"/>
                <a:ea typeface="Futura"/>
                <a:cs typeface="Futura"/>
                <a:sym typeface="Futura"/>
              </a:defRPr>
            </a:lvl1pPr>
          </a:lstStyle>
          <a:p>
            <a:r>
              <a:rPr dirty="0">
                <a:latin typeface="Poppins" pitchFamily="2" charset="77"/>
                <a:cs typeface="Poppins" pitchFamily="2" charset="77"/>
              </a:rPr>
              <a:t>47.4%</a:t>
            </a:r>
          </a:p>
        </p:txBody>
      </p:sp>
      <p:sp>
        <p:nvSpPr>
          <p:cNvPr id="237" name="TextBox 31"/>
          <p:cNvSpPr txBox="1"/>
          <p:nvPr/>
        </p:nvSpPr>
        <p:spPr>
          <a:xfrm>
            <a:off x="4257049" y="3434165"/>
            <a:ext cx="838201"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400">
                <a:latin typeface="Futura"/>
                <a:ea typeface="Futura"/>
                <a:cs typeface="Futura"/>
                <a:sym typeface="Futura"/>
              </a:defRPr>
            </a:lvl1pPr>
          </a:lstStyle>
          <a:p>
            <a:r>
              <a:rPr dirty="0">
                <a:latin typeface="Poppins" pitchFamily="2" charset="77"/>
                <a:cs typeface="Poppins" pitchFamily="2" charset="77"/>
              </a:rPr>
              <a:t>38.6%</a:t>
            </a:r>
          </a:p>
        </p:txBody>
      </p:sp>
      <p:sp>
        <p:nvSpPr>
          <p:cNvPr id="238" name="TextBox 32"/>
          <p:cNvSpPr txBox="1"/>
          <p:nvPr/>
        </p:nvSpPr>
        <p:spPr>
          <a:xfrm>
            <a:off x="5512689" y="3725367"/>
            <a:ext cx="838201"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400">
                <a:latin typeface="Futura"/>
                <a:ea typeface="Futura"/>
                <a:cs typeface="Futura"/>
                <a:sym typeface="Futura"/>
              </a:defRPr>
            </a:lvl1pPr>
          </a:lstStyle>
          <a:p>
            <a:r>
              <a:rPr dirty="0">
                <a:latin typeface="Poppins" pitchFamily="2" charset="77"/>
                <a:cs typeface="Poppins" pitchFamily="2" charset="77"/>
              </a:rPr>
              <a:t>30.1%</a:t>
            </a:r>
          </a:p>
        </p:txBody>
      </p:sp>
      <p:sp>
        <p:nvSpPr>
          <p:cNvPr id="239" name="TextBox 33"/>
          <p:cNvSpPr txBox="1"/>
          <p:nvPr/>
        </p:nvSpPr>
        <p:spPr>
          <a:xfrm>
            <a:off x="6722364" y="4197429"/>
            <a:ext cx="838201"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400">
                <a:latin typeface="Futura"/>
                <a:ea typeface="Futura"/>
                <a:cs typeface="Futura"/>
                <a:sym typeface="Futura"/>
              </a:defRPr>
            </a:lvl1pPr>
          </a:lstStyle>
          <a:p>
            <a:r>
              <a:rPr dirty="0">
                <a:latin typeface="Poppins" pitchFamily="2" charset="77"/>
                <a:cs typeface="Poppins" pitchFamily="2" charset="77"/>
              </a:rPr>
              <a:t>14.5%</a:t>
            </a:r>
          </a:p>
        </p:txBody>
      </p:sp>
      <p:sp>
        <p:nvSpPr>
          <p:cNvPr id="240" name="TextBox 34"/>
          <p:cNvSpPr txBox="1"/>
          <p:nvPr/>
        </p:nvSpPr>
        <p:spPr>
          <a:xfrm>
            <a:off x="8017764" y="4370366"/>
            <a:ext cx="838201"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400">
                <a:latin typeface="Futura"/>
                <a:ea typeface="Futura"/>
                <a:cs typeface="Futura"/>
                <a:sym typeface="Futura"/>
              </a:defRPr>
            </a:lvl1pPr>
          </a:lstStyle>
          <a:p>
            <a:r>
              <a:rPr dirty="0">
                <a:latin typeface="Poppins" pitchFamily="2" charset="77"/>
                <a:cs typeface="Poppins" pitchFamily="2" charset="77"/>
              </a:rPr>
              <a:t>12.2%</a:t>
            </a:r>
          </a:p>
        </p:txBody>
      </p:sp>
      <p:sp>
        <p:nvSpPr>
          <p:cNvPr id="241" name="TextBox 35"/>
          <p:cNvSpPr txBox="1"/>
          <p:nvPr/>
        </p:nvSpPr>
        <p:spPr>
          <a:xfrm>
            <a:off x="9275064" y="4571881"/>
            <a:ext cx="838201"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400">
                <a:latin typeface="Futura"/>
                <a:ea typeface="Futura"/>
                <a:cs typeface="Futura"/>
                <a:sym typeface="Futura"/>
              </a:defRPr>
            </a:lvl1pPr>
          </a:lstStyle>
          <a:p>
            <a:r>
              <a:rPr dirty="0">
                <a:latin typeface="Poppins" pitchFamily="2" charset="77"/>
                <a:cs typeface="Poppins" pitchFamily="2" charset="77"/>
              </a:rPr>
              <a:t>9%</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12" descr="Picture 12"/>
          <p:cNvPicPr>
            <a:picLocks noChangeAspect="1"/>
          </p:cNvPicPr>
          <p:nvPr/>
        </p:nvPicPr>
        <p:blipFill>
          <a:blip r:embed="rId3"/>
          <a:stretch>
            <a:fillRect/>
          </a:stretch>
        </p:blipFill>
        <p:spPr>
          <a:xfrm>
            <a:off x="1097780" y="2133600"/>
            <a:ext cx="9996439" cy="3657599"/>
          </a:xfrm>
          <a:prstGeom prst="rect">
            <a:avLst/>
          </a:prstGeom>
          <a:ln w="12700">
            <a:miter lim="400000"/>
          </a:ln>
        </p:spPr>
      </p:pic>
      <p:pic>
        <p:nvPicPr>
          <p:cNvPr id="248" name="Picture 3" descr="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82" y="-27685"/>
            <a:ext cx="12192001" cy="204470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3"/>
          <p:cNvSpPr txBox="1"/>
          <p:nvPr/>
        </p:nvSpPr>
        <p:spPr>
          <a:xfrm>
            <a:off x="1488621" y="602342"/>
            <a:ext cx="10597242" cy="52139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numCol="2" spcCol="457200" anchor="t"/>
          <a:lstStyle/>
          <a:p>
            <a:pPr marL="342900" indent="-342900">
              <a:buSzPct val="100000"/>
              <a:buFont typeface="Arial"/>
              <a:buChar char="•"/>
              <a:defRPr sz="2400">
                <a:solidFill>
                  <a:srgbClr val="7C7C7C"/>
                </a:solidFill>
              </a:defRPr>
            </a:pPr>
            <a:endParaRPr dirty="0">
              <a:latin typeface="Poppins" pitchFamily="2" charset="77"/>
              <a:cs typeface="Poppins" pitchFamily="2" charset="77"/>
            </a:endParaRPr>
          </a:p>
        </p:txBody>
      </p:sp>
      <p:pic>
        <p:nvPicPr>
          <p:cNvPr id="255"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67" y="-1148443"/>
            <a:ext cx="12344400" cy="6855190"/>
          </a:xfrm>
          <a:prstGeom prst="rect">
            <a:avLst/>
          </a:prstGeom>
          <a:ln w="12700">
            <a:miter lim="400000"/>
          </a:ln>
        </p:spPr>
      </p:pic>
      <p:sp>
        <p:nvSpPr>
          <p:cNvPr id="3" name="Text Placeholder 2">
            <a:extLst>
              <a:ext uri="{FF2B5EF4-FFF2-40B4-BE49-F238E27FC236}">
                <a16:creationId xmlns:a16="http://schemas.microsoft.com/office/drawing/2014/main" id="{46CACDC9-E65A-1B05-DB2C-3DF75B4C1F42}"/>
              </a:ext>
            </a:extLst>
          </p:cNvPr>
          <p:cNvSpPr>
            <a:spLocks noGrp="1"/>
          </p:cNvSpPr>
          <p:nvPr>
            <p:ph type="body" sz="quarter" idx="1"/>
          </p:nvPr>
        </p:nvSpPr>
        <p:spPr>
          <a:xfrm>
            <a:off x="622073" y="2796949"/>
            <a:ext cx="5375503" cy="2728913"/>
          </a:xfrm>
        </p:spPr>
        <p:txBody>
          <a:bodyPr lIns="45719" tIns="45720" rIns="45719" bIns="45720" anchor="b">
            <a:normAutofit/>
          </a:bodyPr>
          <a:lstStyle/>
          <a:p>
            <a:pPr marL="342900" indent="-342900">
              <a:lnSpc>
                <a:spcPct val="100000"/>
              </a:lnSpc>
              <a:spcBef>
                <a:spcPts val="0"/>
              </a:spcBef>
              <a:buFont typeface="Arial,Sans-Serif"/>
              <a:buChar char="•"/>
            </a:pPr>
            <a:r>
              <a:rPr lang="en-US" sz="2000" dirty="0">
                <a:solidFill>
                  <a:srgbClr val="7C7C7C"/>
                </a:solidFill>
                <a:latin typeface="Poppins" pitchFamily="2" charset="77"/>
                <a:cs typeface="Poppins" pitchFamily="2" charset="77"/>
              </a:rPr>
              <a:t>A 16-year-old who accidentally took two tablets of his ADHD medication instead of one tablet</a:t>
            </a:r>
          </a:p>
          <a:p>
            <a:pPr marL="342900" indent="-342900">
              <a:lnSpc>
                <a:spcPct val="100000"/>
              </a:lnSpc>
              <a:spcBef>
                <a:spcPts val="0"/>
              </a:spcBef>
              <a:buFont typeface="Arial,Sans-Serif"/>
              <a:buChar char="•"/>
            </a:pPr>
            <a:endParaRPr lang="en-US" sz="2000" dirty="0">
              <a:solidFill>
                <a:srgbClr val="7C7C7C"/>
              </a:solidFill>
              <a:latin typeface="Poppins" pitchFamily="2" charset="77"/>
              <a:cs typeface="Poppins" pitchFamily="2" charset="77"/>
            </a:endParaRPr>
          </a:p>
          <a:p>
            <a:pPr marL="342900" indent="-342900">
              <a:lnSpc>
                <a:spcPct val="100000"/>
              </a:lnSpc>
              <a:spcBef>
                <a:spcPts val="0"/>
              </a:spcBef>
              <a:buFont typeface="Arial,Sans-Serif"/>
              <a:buChar char="•"/>
            </a:pPr>
            <a:r>
              <a:rPr lang="en-US" sz="2000" dirty="0">
                <a:solidFill>
                  <a:srgbClr val="7C7C7C"/>
                </a:solidFill>
                <a:latin typeface="Poppins" pitchFamily="2" charset="77"/>
                <a:cs typeface="Poppins" pitchFamily="2" charset="77"/>
              </a:rPr>
              <a:t>A 17-year-old who combined prescription medicines by snorting Percocet® and taking Xanax® in an attempt to get high</a:t>
            </a:r>
          </a:p>
          <a:p>
            <a:endParaRPr lang="en-US" sz="2000" dirty="0"/>
          </a:p>
        </p:txBody>
      </p:sp>
      <p:sp>
        <p:nvSpPr>
          <p:cNvPr id="4" name="Text Placeholder 3">
            <a:extLst>
              <a:ext uri="{FF2B5EF4-FFF2-40B4-BE49-F238E27FC236}">
                <a16:creationId xmlns:a16="http://schemas.microsoft.com/office/drawing/2014/main" id="{435BEAD4-51D2-AE3D-F5C4-F3A44355C7C9}"/>
              </a:ext>
            </a:extLst>
          </p:cNvPr>
          <p:cNvSpPr>
            <a:spLocks noGrp="1"/>
          </p:cNvSpPr>
          <p:nvPr>
            <p:ph type="body" sz="quarter" idx="13"/>
          </p:nvPr>
        </p:nvSpPr>
        <p:spPr>
          <a:xfrm>
            <a:off x="6422571" y="2796949"/>
            <a:ext cx="5128760" cy="2728913"/>
          </a:xfrm>
        </p:spPr>
        <p:txBody>
          <a:bodyPr lIns="45719" tIns="45720" rIns="45719" bIns="45720" anchor="b">
            <a:normAutofit/>
          </a:bodyPr>
          <a:lstStyle/>
          <a:p>
            <a:pPr marL="342900" indent="-342900">
              <a:lnSpc>
                <a:spcPct val="100000"/>
              </a:lnSpc>
              <a:spcBef>
                <a:spcPts val="0"/>
              </a:spcBef>
              <a:buFont typeface="Arial,Sans-Serif"/>
            </a:pPr>
            <a:r>
              <a:rPr lang="en-US" sz="2000" dirty="0">
                <a:solidFill>
                  <a:srgbClr val="7C7C7C"/>
                </a:solidFill>
                <a:latin typeface="Poppins" pitchFamily="2" charset="77"/>
                <a:cs typeface="Poppins" pitchFamily="2" charset="77"/>
              </a:rPr>
              <a:t>A 15-year-old experiencing back pain who then took a parent’s muscle relaxer</a:t>
            </a:r>
          </a:p>
          <a:p>
            <a:pPr marL="342900" indent="-342900">
              <a:lnSpc>
                <a:spcPct val="100000"/>
              </a:lnSpc>
              <a:spcBef>
                <a:spcPts val="0"/>
              </a:spcBef>
              <a:buFont typeface="Arial,Sans-Serif"/>
            </a:pPr>
            <a:endParaRPr lang="en-US" sz="2000" dirty="0">
              <a:solidFill>
                <a:srgbClr val="7C7C7C"/>
              </a:solidFill>
              <a:latin typeface="Poppins" pitchFamily="2" charset="77"/>
              <a:cs typeface="Poppins" pitchFamily="2" charset="77"/>
            </a:endParaRPr>
          </a:p>
          <a:p>
            <a:pPr marL="342900" indent="-342900">
              <a:lnSpc>
                <a:spcPct val="100000"/>
              </a:lnSpc>
              <a:spcBef>
                <a:spcPts val="0"/>
              </a:spcBef>
              <a:buFont typeface="Arial,Sans-Serif"/>
            </a:pPr>
            <a:r>
              <a:rPr lang="en-US" sz="2000" dirty="0">
                <a:solidFill>
                  <a:srgbClr val="7C7C7C"/>
                </a:solidFill>
                <a:latin typeface="Poppins" pitchFamily="2" charset="77"/>
                <a:cs typeface="Poppins" pitchFamily="2" charset="77"/>
              </a:rPr>
              <a:t>A 14-year-old who took three dozen prescription pills </a:t>
            </a:r>
            <a:br>
              <a:rPr lang="en-US" sz="2000" dirty="0">
                <a:solidFill>
                  <a:srgbClr val="7C7C7C"/>
                </a:solidFill>
                <a:latin typeface="Poppins" pitchFamily="2" charset="77"/>
                <a:cs typeface="Poppins" pitchFamily="2" charset="77"/>
              </a:rPr>
            </a:br>
            <a:r>
              <a:rPr lang="en-US" sz="2000" dirty="0">
                <a:solidFill>
                  <a:srgbClr val="7C7C7C"/>
                </a:solidFill>
                <a:latin typeface="Poppins" pitchFamily="2" charset="77"/>
                <a:cs typeface="Poppins" pitchFamily="2" charset="77"/>
              </a:rPr>
              <a:t>belonging to a parent in an attempt to hurt herself</a:t>
            </a:r>
          </a:p>
          <a:p>
            <a:endParaRPr lang="en-US" sz="2400"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2"/>
          <p:cNvSpPr txBox="1">
            <a:spLocks noGrp="1"/>
          </p:cNvSpPr>
          <p:nvPr>
            <p:ph type="body" sz="half" idx="1"/>
          </p:nvPr>
        </p:nvSpPr>
        <p:spPr>
          <a:xfrm>
            <a:off x="632251" y="2590800"/>
            <a:ext cx="6495050" cy="2667000"/>
          </a:xfrm>
          <a:prstGeom prst="rect">
            <a:avLst/>
          </a:prstGeom>
        </p:spPr>
        <p:txBody>
          <a:bodyPr numCol="2" spcCol="137160">
            <a:normAutofit/>
          </a:bodyPr>
          <a:lstStyle/>
          <a:p>
            <a:pPr>
              <a:defRPr sz="2200">
                <a:solidFill>
                  <a:srgbClr val="7C7C7C"/>
                </a:solidFill>
              </a:defRPr>
            </a:pPr>
            <a:r>
              <a:rPr sz="2000" dirty="0"/>
              <a:t>Frequently missing school</a:t>
            </a:r>
          </a:p>
          <a:p>
            <a:pPr>
              <a:defRPr sz="2200">
                <a:solidFill>
                  <a:srgbClr val="7C7C7C"/>
                </a:solidFill>
              </a:defRPr>
            </a:pPr>
            <a:r>
              <a:rPr sz="2000" dirty="0"/>
              <a:t>Sudden disinterest in school</a:t>
            </a:r>
          </a:p>
          <a:p>
            <a:pPr>
              <a:defRPr sz="2200">
                <a:solidFill>
                  <a:srgbClr val="7C7C7C"/>
                </a:solidFill>
              </a:defRPr>
            </a:pPr>
            <a:r>
              <a:rPr sz="2000" dirty="0"/>
              <a:t>Drop in grades or work performance</a:t>
            </a:r>
          </a:p>
          <a:p>
            <a:pPr>
              <a:defRPr sz="2200">
                <a:solidFill>
                  <a:srgbClr val="7C7C7C"/>
                </a:solidFill>
              </a:defRPr>
            </a:pPr>
            <a:r>
              <a:rPr sz="2000" dirty="0"/>
              <a:t>Neglected appearance</a:t>
            </a:r>
          </a:p>
          <a:p>
            <a:pPr>
              <a:defRPr sz="2200">
                <a:solidFill>
                  <a:srgbClr val="7C7C7C"/>
                </a:solidFill>
              </a:defRPr>
            </a:pPr>
            <a:r>
              <a:rPr sz="2000" dirty="0"/>
              <a:t>Lack of energy and motivation</a:t>
            </a:r>
          </a:p>
          <a:p>
            <a:pPr>
              <a:defRPr sz="2200">
                <a:solidFill>
                  <a:srgbClr val="7C7C7C"/>
                </a:solidFill>
              </a:defRPr>
            </a:pPr>
            <a:r>
              <a:rPr sz="2000" dirty="0"/>
              <a:t>Drastic changes in relationships with family or friends</a:t>
            </a:r>
          </a:p>
        </p:txBody>
      </p:sp>
      <p:sp>
        <p:nvSpPr>
          <p:cNvPr id="269" name="TextBox 5"/>
          <p:cNvSpPr txBox="1"/>
          <p:nvPr/>
        </p:nvSpPr>
        <p:spPr>
          <a:xfrm>
            <a:off x="632251" y="5644114"/>
            <a:ext cx="4239121" cy="2616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100" i="1">
                <a:solidFill>
                  <a:srgbClr val="7C7C7C"/>
                </a:solidFill>
              </a:defRPr>
            </a:lvl1pPr>
          </a:lstStyle>
          <a:p>
            <a:r>
              <a:rPr i="0" dirty="0">
                <a:latin typeface="Poppins" pitchFamily="2" charset="77"/>
                <a:cs typeface="Poppins" pitchFamily="2" charset="77"/>
              </a:rPr>
              <a:t>Source:  </a:t>
            </a:r>
            <a:r>
              <a:rPr i="0" dirty="0" err="1">
                <a:latin typeface="Poppins" pitchFamily="2" charset="77"/>
                <a:cs typeface="Poppins" pitchFamily="2" charset="77"/>
              </a:rPr>
              <a:t>MayoClinic.org</a:t>
            </a:r>
            <a:r>
              <a:rPr i="0" dirty="0">
                <a:latin typeface="Poppins" pitchFamily="2" charset="77"/>
                <a:cs typeface="Poppins" pitchFamily="2" charset="77"/>
              </a:rPr>
              <a:t>, accessed May 16, 2023</a:t>
            </a:r>
          </a:p>
        </p:txBody>
      </p:sp>
      <p:pic>
        <p:nvPicPr>
          <p:cNvPr id="272" name="Picture 10" descr="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2044700"/>
          </a:xfrm>
          <a:prstGeom prst="rect">
            <a:avLst/>
          </a:prstGeom>
          <a:ln w="12700">
            <a:miter lim="400000"/>
          </a:ln>
        </p:spPr>
      </p:pic>
      <p:pic>
        <p:nvPicPr>
          <p:cNvPr id="5" name="Picture 4" descr="A person looking at a cellphone&#10;&#10;AI-generated content may be incorrect.">
            <a:extLst>
              <a:ext uri="{FF2B5EF4-FFF2-40B4-BE49-F238E27FC236}">
                <a16:creationId xmlns:a16="http://schemas.microsoft.com/office/drawing/2014/main" id="{79091BC1-AE9A-4DBC-28EA-F798AAAB4D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8559" y="2197334"/>
            <a:ext cx="3416300" cy="35687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ontent Placeholder 3"/>
          <p:cNvSpPr txBox="1">
            <a:spLocks noGrp="1"/>
          </p:cNvSpPr>
          <p:nvPr>
            <p:ph type="body" sz="quarter" idx="1"/>
          </p:nvPr>
        </p:nvSpPr>
        <p:spPr>
          <a:xfrm>
            <a:off x="1104900" y="2793309"/>
            <a:ext cx="3886200" cy="2133601"/>
          </a:xfrm>
          <a:prstGeom prst="rect">
            <a:avLst/>
          </a:prstGeom>
        </p:spPr>
        <p:txBody>
          <a:bodyPr>
            <a:normAutofit/>
          </a:bodyPr>
          <a:lstStyle/>
          <a:p>
            <a:pPr marL="0" indent="0" algn="ctr" defTabSz="859536">
              <a:spcBef>
                <a:spcPts val="900"/>
              </a:spcBef>
              <a:buSzTx/>
              <a:buNone/>
              <a:defRPr sz="2632">
                <a:solidFill>
                  <a:srgbClr val="7C7C7C"/>
                </a:solidFill>
              </a:defRPr>
            </a:pPr>
            <a:r>
              <a:rPr sz="2400" dirty="0"/>
              <a:t>the person is unconscious or not breathing…</a:t>
            </a:r>
          </a:p>
          <a:p>
            <a:pPr marL="0" indent="0" algn="ctr" defTabSz="859536">
              <a:spcBef>
                <a:spcPts val="900"/>
              </a:spcBef>
              <a:buSzTx/>
              <a:buNone/>
              <a:defRPr sz="2632">
                <a:solidFill>
                  <a:srgbClr val="7C7C7C"/>
                </a:solidFill>
              </a:defRPr>
            </a:pPr>
            <a:endParaRPr sz="2400" dirty="0"/>
          </a:p>
          <a:p>
            <a:pPr marL="0" indent="0" algn="ctr" defTabSz="859536">
              <a:spcBef>
                <a:spcPts val="900"/>
              </a:spcBef>
              <a:buSzTx/>
              <a:buNone/>
              <a:defRPr sz="2632" b="1">
                <a:solidFill>
                  <a:srgbClr val="7C7C7C"/>
                </a:solidFill>
              </a:defRPr>
            </a:pPr>
            <a:r>
              <a:rPr sz="2400" dirty="0"/>
              <a:t>Call 911.</a:t>
            </a:r>
          </a:p>
        </p:txBody>
      </p:sp>
      <p:sp>
        <p:nvSpPr>
          <p:cNvPr id="277" name="Content Placeholder 4"/>
          <p:cNvSpPr txBox="1"/>
          <p:nvPr/>
        </p:nvSpPr>
        <p:spPr>
          <a:xfrm>
            <a:off x="6906986" y="2727995"/>
            <a:ext cx="4038600" cy="32148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20" rIns="45719" bIns="45720" anchor="t">
            <a:normAutofit/>
          </a:bodyPr>
          <a:lstStyle/>
          <a:p>
            <a:pPr>
              <a:lnSpc>
                <a:spcPct val="90000"/>
              </a:lnSpc>
              <a:spcBef>
                <a:spcPts val="1000"/>
              </a:spcBef>
              <a:defRPr sz="2800">
                <a:solidFill>
                  <a:srgbClr val="7C7C7C"/>
                </a:solidFill>
              </a:defRPr>
            </a:pPr>
            <a:r>
              <a:rPr sz="2400" dirty="0">
                <a:latin typeface="Poppins" pitchFamily="2" charset="77"/>
                <a:cs typeface="Poppins" pitchFamily="2" charset="77"/>
              </a:rPr>
              <a:t>the person is conscious…</a:t>
            </a:r>
            <a:endParaRPr lang="en-US" sz="2400" dirty="0">
              <a:latin typeface="Poppins" pitchFamily="2" charset="77"/>
              <a:cs typeface="Poppins" pitchFamily="2" charset="77"/>
            </a:endParaRPr>
          </a:p>
          <a:p>
            <a:pPr algn="ctr">
              <a:lnSpc>
                <a:spcPct val="90000"/>
              </a:lnSpc>
              <a:spcBef>
                <a:spcPts val="1000"/>
              </a:spcBef>
              <a:defRPr sz="800">
                <a:solidFill>
                  <a:srgbClr val="7C7C7C"/>
                </a:solidFill>
              </a:defRPr>
            </a:pPr>
            <a:endParaRPr sz="700" dirty="0">
              <a:latin typeface="Poppins" pitchFamily="2" charset="77"/>
              <a:cs typeface="Poppins" pitchFamily="2" charset="77"/>
            </a:endParaRPr>
          </a:p>
          <a:p>
            <a:pPr>
              <a:lnSpc>
                <a:spcPct val="90000"/>
              </a:lnSpc>
              <a:spcBef>
                <a:spcPts val="1000"/>
              </a:spcBef>
              <a:defRPr sz="2400">
                <a:solidFill>
                  <a:srgbClr val="7C7C7C"/>
                </a:solidFill>
              </a:defRPr>
            </a:pPr>
            <a:r>
              <a:rPr sz="2000" dirty="0">
                <a:latin typeface="Poppins" pitchFamily="2" charset="77"/>
                <a:cs typeface="Poppins" pitchFamily="2" charset="77"/>
              </a:rPr>
              <a:t>Call the poison control center at</a:t>
            </a:r>
            <a:r>
              <a:rPr sz="2000" b="1" dirty="0">
                <a:latin typeface="Poppins" pitchFamily="2" charset="77"/>
                <a:cs typeface="Poppins" pitchFamily="2" charset="77"/>
              </a:rPr>
              <a:t> 1-800-222-1222.</a:t>
            </a:r>
            <a:endParaRPr sz="700" b="1" dirty="0">
              <a:latin typeface="Poppins" pitchFamily="2" charset="77"/>
              <a:cs typeface="Poppins" pitchFamily="2" charset="77"/>
            </a:endParaRPr>
          </a:p>
          <a:p>
            <a:pPr>
              <a:lnSpc>
                <a:spcPct val="90000"/>
              </a:lnSpc>
              <a:spcBef>
                <a:spcPts val="1000"/>
              </a:spcBef>
              <a:defRPr sz="800">
                <a:solidFill>
                  <a:srgbClr val="7C7C7C"/>
                </a:solidFill>
              </a:defRPr>
            </a:pPr>
            <a:endParaRPr sz="700" dirty="0">
              <a:latin typeface="Poppins" pitchFamily="2" charset="77"/>
              <a:cs typeface="Poppins" pitchFamily="2" charset="77"/>
            </a:endParaRPr>
          </a:p>
          <a:p>
            <a:pPr>
              <a:lnSpc>
                <a:spcPct val="90000"/>
              </a:lnSpc>
              <a:spcBef>
                <a:spcPts val="1000"/>
              </a:spcBef>
              <a:defRPr sz="2400">
                <a:solidFill>
                  <a:srgbClr val="7C7C7C"/>
                </a:solidFill>
              </a:defRPr>
            </a:pPr>
            <a:r>
              <a:rPr sz="2000" dirty="0">
                <a:latin typeface="Poppins" pitchFamily="2" charset="77"/>
                <a:cs typeface="Poppins" pitchFamily="2" charset="77"/>
              </a:rPr>
              <a:t>or Live Chat at </a:t>
            </a:r>
            <a:r>
              <a:rPr sz="2000" b="1" dirty="0" err="1">
                <a:latin typeface="Poppins" pitchFamily="2" charset="77"/>
                <a:cs typeface="Poppins" pitchFamily="2" charset="77"/>
              </a:rPr>
              <a:t>www.NCPoisonControl.org</a:t>
            </a:r>
            <a:endParaRPr sz="2000" b="1" dirty="0">
              <a:latin typeface="Poppins" pitchFamily="2" charset="77"/>
              <a:cs typeface="Poppins" pitchFamily="2" charset="77"/>
            </a:endParaRPr>
          </a:p>
        </p:txBody>
      </p:sp>
      <p:sp>
        <p:nvSpPr>
          <p:cNvPr id="278" name="Straight Connector 5"/>
          <p:cNvSpPr/>
          <p:nvPr/>
        </p:nvSpPr>
        <p:spPr>
          <a:xfrm flipH="1">
            <a:off x="6095999" y="2362199"/>
            <a:ext cx="1" cy="3245221"/>
          </a:xfrm>
          <a:prstGeom prst="line">
            <a:avLst/>
          </a:prstGeom>
          <a:ln w="28575">
            <a:solidFill>
              <a:srgbClr val="EC008C"/>
            </a:solidFill>
            <a:miter/>
          </a:ln>
        </p:spPr>
        <p:txBody>
          <a:bodyPr lIns="45719" rIns="45719"/>
          <a:lstStyle/>
          <a:p>
            <a:endParaRPr dirty="0">
              <a:latin typeface="Poppins" pitchFamily="2" charset="77"/>
              <a:cs typeface="Poppins" pitchFamily="2" charset="77"/>
            </a:endParaRPr>
          </a:p>
        </p:txBody>
      </p:sp>
      <p:pic>
        <p:nvPicPr>
          <p:cNvPr id="281" name="Picture 10" descr="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20447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ontent Placeholder 2"/>
          <p:cNvSpPr txBox="1">
            <a:spLocks noGrp="1"/>
          </p:cNvSpPr>
          <p:nvPr>
            <p:ph type="body" sz="quarter" idx="1"/>
          </p:nvPr>
        </p:nvSpPr>
        <p:spPr>
          <a:xfrm>
            <a:off x="659731" y="2667000"/>
            <a:ext cx="5741069" cy="2654969"/>
          </a:xfrm>
          <a:prstGeom prst="rect">
            <a:avLst/>
          </a:prstGeom>
        </p:spPr>
        <p:txBody>
          <a:bodyPr>
            <a:normAutofit fontScale="92500" lnSpcReduction="10000"/>
          </a:bodyPr>
          <a:lstStyle/>
          <a:p>
            <a:pPr marL="448055" indent="-448055" defTabSz="896111">
              <a:lnSpc>
                <a:spcPct val="110000"/>
              </a:lnSpc>
              <a:spcBef>
                <a:spcPts val="900"/>
              </a:spcBef>
              <a:buFontTx/>
              <a:buAutoNum type="arabicPeriod"/>
              <a:defRPr sz="1960">
                <a:solidFill>
                  <a:srgbClr val="7C7C7C"/>
                </a:solidFill>
              </a:defRPr>
            </a:pPr>
            <a:r>
              <a:rPr sz="1800" dirty="0"/>
              <a:t>Nurses and pharmacists answer the phones or live chats. They can provide advice right where you are.</a:t>
            </a:r>
            <a:endParaRPr sz="2400" dirty="0"/>
          </a:p>
          <a:p>
            <a:pPr marL="448055" indent="-448055" defTabSz="896111">
              <a:lnSpc>
                <a:spcPct val="110000"/>
              </a:lnSpc>
              <a:spcBef>
                <a:spcPts val="900"/>
              </a:spcBef>
              <a:buFontTx/>
              <a:buAutoNum type="arabicPeriod"/>
              <a:defRPr sz="1960">
                <a:solidFill>
                  <a:srgbClr val="7C7C7C"/>
                </a:solidFill>
              </a:defRPr>
            </a:pPr>
            <a:r>
              <a:rPr sz="1800" dirty="0"/>
              <a:t>Calls and chats are confidential, just like a visit to your doctor. </a:t>
            </a:r>
            <a:endParaRPr sz="2400" dirty="0"/>
          </a:p>
          <a:p>
            <a:pPr marL="448055" indent="-448055" defTabSz="896111">
              <a:lnSpc>
                <a:spcPct val="110000"/>
              </a:lnSpc>
              <a:spcBef>
                <a:spcPts val="900"/>
              </a:spcBef>
              <a:buFontTx/>
              <a:buAutoNum type="arabicPeriod"/>
              <a:defRPr sz="1960">
                <a:solidFill>
                  <a:srgbClr val="7C7C7C"/>
                </a:solidFill>
              </a:defRPr>
            </a:pPr>
            <a:r>
              <a:rPr sz="1800" dirty="0"/>
              <a:t>It’s free.</a:t>
            </a:r>
            <a:endParaRPr sz="2400" dirty="0"/>
          </a:p>
          <a:p>
            <a:pPr marL="448055" indent="-448055" defTabSz="896111">
              <a:lnSpc>
                <a:spcPct val="110000"/>
              </a:lnSpc>
              <a:spcBef>
                <a:spcPts val="900"/>
              </a:spcBef>
              <a:buFontTx/>
              <a:buAutoNum type="arabicPeriod"/>
              <a:defRPr sz="1960">
                <a:solidFill>
                  <a:srgbClr val="7C7C7C"/>
                </a:solidFill>
              </a:defRPr>
            </a:pPr>
            <a:r>
              <a:rPr sz="1800" dirty="0"/>
              <a:t>Other doctors and nurses call or live chat with poison control for help with their patients.</a:t>
            </a:r>
          </a:p>
        </p:txBody>
      </p:sp>
      <p:pic>
        <p:nvPicPr>
          <p:cNvPr id="289" name="Picture 9" descr="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9"/>
            <a:ext cx="12192000" cy="2044701"/>
          </a:xfrm>
          <a:prstGeom prst="rect">
            <a:avLst/>
          </a:prstGeom>
          <a:ln w="12700">
            <a:miter lim="400000"/>
          </a:ln>
        </p:spPr>
      </p:pic>
      <p:pic>
        <p:nvPicPr>
          <p:cNvPr id="5" name="Picture 4" descr="A person holding a book&#10;&#10;AI-generated content may be incorrect.">
            <a:extLst>
              <a:ext uri="{FF2B5EF4-FFF2-40B4-BE49-F238E27FC236}">
                <a16:creationId xmlns:a16="http://schemas.microsoft.com/office/drawing/2014/main" id="{5F807216-EAFB-2F49-D47B-F466AE71AA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4068" y="2210134"/>
            <a:ext cx="3416300" cy="356870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3" name="Content Placeholder 3"/>
          <p:cNvGraphicFramePr/>
          <p:nvPr>
            <p:extLst>
              <p:ext uri="{D42A27DB-BD31-4B8C-83A1-F6EECF244321}">
                <p14:modId xmlns:p14="http://schemas.microsoft.com/office/powerpoint/2010/main" val="1108736473"/>
              </p:ext>
            </p:extLst>
          </p:nvPr>
        </p:nvGraphicFramePr>
        <p:xfrm>
          <a:off x="685800" y="2759873"/>
          <a:ext cx="10058400" cy="3048296"/>
        </p:xfrm>
        <a:graphic>
          <a:graphicData uri="http://schemas.openxmlformats.org/drawingml/2006/table">
            <a:tbl>
              <a:tblPr firstRow="1" bandRow="1">
                <a:tableStyleId>{4C3C2611-4C71-4FC5-86AE-919BDF0F9419}</a:tableStyleId>
              </a:tblPr>
              <a:tblGrid>
                <a:gridCol w="1447800">
                  <a:extLst>
                    <a:ext uri="{9D8B030D-6E8A-4147-A177-3AD203B41FA5}">
                      <a16:colId xmlns:a16="http://schemas.microsoft.com/office/drawing/2014/main" val="20000"/>
                    </a:ext>
                  </a:extLst>
                </a:gridCol>
                <a:gridCol w="2051773">
                  <a:extLst>
                    <a:ext uri="{9D8B030D-6E8A-4147-A177-3AD203B41FA5}">
                      <a16:colId xmlns:a16="http://schemas.microsoft.com/office/drawing/2014/main" val="20001"/>
                    </a:ext>
                  </a:extLst>
                </a:gridCol>
                <a:gridCol w="3690276">
                  <a:extLst>
                    <a:ext uri="{9D8B030D-6E8A-4147-A177-3AD203B41FA5}">
                      <a16:colId xmlns:a16="http://schemas.microsoft.com/office/drawing/2014/main" val="20002"/>
                    </a:ext>
                  </a:extLst>
                </a:gridCol>
                <a:gridCol w="2868551">
                  <a:extLst>
                    <a:ext uri="{9D8B030D-6E8A-4147-A177-3AD203B41FA5}">
                      <a16:colId xmlns:a16="http://schemas.microsoft.com/office/drawing/2014/main" val="20003"/>
                    </a:ext>
                  </a:extLst>
                </a:gridCol>
              </a:tblGrid>
              <a:tr h="1648868">
                <a:tc>
                  <a:txBody>
                    <a:bodyPr/>
                    <a:lstStyle/>
                    <a:p>
                      <a:pPr algn="l">
                        <a:defRPr sz="1800" b="0">
                          <a:solidFill>
                            <a:srgbClr val="000000"/>
                          </a:solidFill>
                        </a:defRPr>
                      </a:pPr>
                      <a:r>
                        <a:rPr sz="1600" b="0" i="0" dirty="0">
                          <a:latin typeface="Poppins" pitchFamily="2" charset="77"/>
                          <a:cs typeface="Poppins" pitchFamily="2" charset="77"/>
                        </a:rPr>
                        <a:t>   </a:t>
                      </a:r>
                    </a:p>
                  </a:txBody>
                  <a:tcPr marL="43732" marR="43732" marT="43732" marB="43732" horzOverflow="overflow">
                    <a:noFill/>
                  </a:tcPr>
                </a:tc>
                <a:tc>
                  <a:txBody>
                    <a:bodyPr/>
                    <a:lstStyle/>
                    <a:p>
                      <a:pPr algn="l">
                        <a:defRPr sz="1700">
                          <a:solidFill>
                            <a:srgbClr val="000000"/>
                          </a:solidFill>
                        </a:defRPr>
                      </a:pPr>
                      <a:endParaRPr sz="1600" b="0" i="0" dirty="0">
                        <a:latin typeface="Poppins" pitchFamily="2" charset="77"/>
                        <a:cs typeface="Poppins" pitchFamily="2" charset="77"/>
                      </a:endParaRPr>
                    </a:p>
                  </a:txBody>
                  <a:tcPr marL="43732" marR="43732" marT="43732" marB="43732" horzOverflow="overflow">
                    <a:noFill/>
                  </a:tcPr>
                </a:tc>
                <a:tc>
                  <a:txBody>
                    <a:bodyPr/>
                    <a:lstStyle/>
                    <a:p>
                      <a:pPr algn="l">
                        <a:defRPr sz="1700">
                          <a:solidFill>
                            <a:srgbClr val="000000"/>
                          </a:solidFill>
                        </a:defRPr>
                      </a:pPr>
                      <a:endParaRPr sz="1600" b="0" i="0" dirty="0">
                        <a:latin typeface="Poppins" pitchFamily="2" charset="77"/>
                        <a:cs typeface="Poppins" pitchFamily="2" charset="77"/>
                      </a:endParaRPr>
                    </a:p>
                  </a:txBody>
                  <a:tcPr marL="43732" marR="43732" marT="43732" marB="43732" horzOverflow="overflow">
                    <a:noFill/>
                  </a:tcPr>
                </a:tc>
                <a:tc>
                  <a:txBody>
                    <a:bodyPr/>
                    <a:lstStyle/>
                    <a:p>
                      <a:pPr algn="l">
                        <a:defRPr sz="1700">
                          <a:solidFill>
                            <a:srgbClr val="000000"/>
                          </a:solidFill>
                        </a:defRPr>
                      </a:pPr>
                      <a:endParaRPr sz="1600" b="0" i="0" dirty="0">
                        <a:latin typeface="Poppins" pitchFamily="2" charset="77"/>
                        <a:cs typeface="Poppins" pitchFamily="2" charset="77"/>
                      </a:endParaRPr>
                    </a:p>
                  </a:txBody>
                  <a:tcPr marL="43732" marR="43732" marT="43732" marB="43732" horzOverflow="overflow">
                    <a:noFill/>
                  </a:tcPr>
                </a:tc>
                <a:extLst>
                  <a:ext uri="{0D108BD9-81ED-4DB2-BD59-A6C34878D82A}">
                    <a16:rowId xmlns:a16="http://schemas.microsoft.com/office/drawing/2014/main" val="10000"/>
                  </a:ext>
                </a:extLst>
              </a:tr>
              <a:tr h="349857">
                <a:tc>
                  <a:txBody>
                    <a:bodyPr/>
                    <a:lstStyle/>
                    <a:p>
                      <a:pPr algn="ctr">
                        <a:defRPr sz="1700" b="1">
                          <a:solidFill>
                            <a:srgbClr val="7C7C7C"/>
                          </a:solidFill>
                        </a:defRPr>
                      </a:pPr>
                      <a:endParaRPr sz="1600" b="0" i="0" dirty="0">
                        <a:latin typeface="Poppins" pitchFamily="2" charset="77"/>
                        <a:cs typeface="Poppins" pitchFamily="2" charset="77"/>
                      </a:endParaRPr>
                    </a:p>
                  </a:txBody>
                  <a:tcPr marL="43732" marR="43732" marT="43732" marB="43732" horzOverflow="overflow">
                    <a:noFill/>
                  </a:tcPr>
                </a:tc>
                <a:tc>
                  <a:txBody>
                    <a:bodyPr/>
                    <a:lstStyle/>
                    <a:p>
                      <a:pPr algn="ctr">
                        <a:defRPr sz="1800"/>
                      </a:pPr>
                      <a:r>
                        <a:rPr sz="1600" b="0" i="0" dirty="0">
                          <a:solidFill>
                            <a:srgbClr val="7C7C7C"/>
                          </a:solidFill>
                          <a:latin typeface="Poppins" pitchFamily="2" charset="77"/>
                          <a:cs typeface="Poppins" pitchFamily="2" charset="77"/>
                        </a:rPr>
                        <a:t> Call</a:t>
                      </a:r>
                    </a:p>
                  </a:txBody>
                  <a:tcPr marL="43732" marR="43732" marT="43732" marB="43732" horzOverflow="overflow">
                    <a:noFill/>
                  </a:tcPr>
                </a:tc>
                <a:tc>
                  <a:txBody>
                    <a:bodyPr/>
                    <a:lstStyle/>
                    <a:p>
                      <a:pPr algn="ctr">
                        <a:defRPr sz="1700" b="1">
                          <a:solidFill>
                            <a:srgbClr val="808080"/>
                          </a:solidFill>
                        </a:defRPr>
                      </a:pPr>
                      <a:r>
                        <a:rPr sz="1600" b="0" i="0" dirty="0">
                          <a:latin typeface="Poppins" pitchFamily="2" charset="77"/>
                          <a:cs typeface="Poppins" pitchFamily="2" charset="77"/>
                        </a:rPr>
                        <a:t>Chat Now</a:t>
                      </a:r>
                      <a:r>
                        <a:rPr sz="1600" b="0" dirty="0"/>
                        <a:t> </a:t>
                      </a:r>
                    </a:p>
                  </a:txBody>
                  <a:tcPr marL="43732" marR="43732" marT="43732" marB="43732" horzOverflow="overflow">
                    <a:noFill/>
                  </a:tcPr>
                </a:tc>
                <a:tc>
                  <a:txBody>
                    <a:bodyPr/>
                    <a:lstStyle/>
                    <a:p>
                      <a:pPr algn="ctr">
                        <a:defRPr sz="1800"/>
                      </a:pPr>
                      <a:r>
                        <a:rPr sz="1600" b="0" i="0" dirty="0">
                          <a:solidFill>
                            <a:srgbClr val="7C7C7C"/>
                          </a:solidFill>
                          <a:latin typeface="Poppins" pitchFamily="2" charset="77"/>
                          <a:cs typeface="Poppins" pitchFamily="2" charset="77"/>
                        </a:rPr>
                        <a:t> Use </a:t>
                      </a:r>
                      <a:r>
                        <a:rPr sz="1600" b="0" i="0" dirty="0" err="1">
                          <a:solidFill>
                            <a:srgbClr val="7C7C7C"/>
                          </a:solidFill>
                          <a:latin typeface="Poppins" pitchFamily="2" charset="77"/>
                          <a:cs typeface="Poppins" pitchFamily="2" charset="77"/>
                        </a:rPr>
                        <a:t>webPOISONCONTROL</a:t>
                      </a:r>
                      <a:r>
                        <a:rPr sz="1600" b="0" i="0" dirty="0">
                          <a:solidFill>
                            <a:srgbClr val="7C7C7C"/>
                          </a:solidFill>
                          <a:latin typeface="Poppins" pitchFamily="2" charset="77"/>
                          <a:cs typeface="Poppins" pitchFamily="2" charset="77"/>
                        </a:rPr>
                        <a:t>®</a:t>
                      </a:r>
                    </a:p>
                  </a:txBody>
                  <a:tcPr marL="43732" marR="43732" marT="43732" marB="43732" horzOverflow="overflow">
                    <a:noFill/>
                  </a:tcPr>
                </a:tc>
                <a:extLst>
                  <a:ext uri="{0D108BD9-81ED-4DB2-BD59-A6C34878D82A}">
                    <a16:rowId xmlns:a16="http://schemas.microsoft.com/office/drawing/2014/main" val="10001"/>
                  </a:ext>
                </a:extLst>
              </a:tr>
              <a:tr h="349857">
                <a:tc>
                  <a:txBody>
                    <a:bodyPr/>
                    <a:lstStyle/>
                    <a:p>
                      <a:pPr algn="l">
                        <a:defRPr sz="1700" b="1">
                          <a:solidFill>
                            <a:srgbClr val="7C7C7C"/>
                          </a:solidFill>
                        </a:defRPr>
                      </a:pPr>
                      <a:endParaRPr sz="1600" b="0" i="0" dirty="0">
                        <a:latin typeface="Poppins" pitchFamily="2" charset="77"/>
                        <a:cs typeface="Poppins" pitchFamily="2" charset="77"/>
                      </a:endParaRPr>
                    </a:p>
                  </a:txBody>
                  <a:tcPr marL="43732" marR="43732" marT="43732" marB="43732" horzOverflow="overflow">
                    <a:noFill/>
                  </a:tcPr>
                </a:tc>
                <a:tc>
                  <a:txBody>
                    <a:bodyPr/>
                    <a:lstStyle/>
                    <a:p>
                      <a:pPr algn="ctr">
                        <a:defRPr sz="1800"/>
                      </a:pPr>
                      <a:r>
                        <a:rPr sz="1400" b="0" i="0" dirty="0">
                          <a:solidFill>
                            <a:srgbClr val="7C7C7C"/>
                          </a:solidFill>
                          <a:latin typeface="Poppins" pitchFamily="2" charset="77"/>
                          <a:cs typeface="Poppins" pitchFamily="2" charset="77"/>
                        </a:rPr>
                        <a:t>1-800-222-1222</a:t>
                      </a:r>
                    </a:p>
                  </a:txBody>
                  <a:tcPr marL="43732" marR="43732" marT="43732" marB="43732" horzOverflow="overflow">
                    <a:noFill/>
                  </a:tcPr>
                </a:tc>
                <a:tc>
                  <a:txBody>
                    <a:bodyPr/>
                    <a:lstStyle/>
                    <a:p>
                      <a:pPr algn="ctr">
                        <a:defRPr sz="1700">
                          <a:solidFill>
                            <a:srgbClr val="808080"/>
                          </a:solidFill>
                        </a:defRPr>
                      </a:pPr>
                      <a:r>
                        <a:rPr sz="1600" b="0" i="0" dirty="0">
                          <a:latin typeface="Poppins" pitchFamily="2" charset="77"/>
                          <a:cs typeface="Poppins" pitchFamily="2" charset="77"/>
                        </a:rPr>
                        <a:t> </a:t>
                      </a:r>
                      <a:r>
                        <a:rPr sz="1400" dirty="0" err="1"/>
                        <a:t>www.NCPoison</a:t>
                      </a:r>
                      <a:r>
                        <a:rPr sz="1400" dirty="0" err="1">
                          <a:solidFill>
                            <a:srgbClr val="7C7C7C"/>
                          </a:solidFill>
                        </a:rPr>
                        <a:t>Control</a:t>
                      </a:r>
                      <a:r>
                        <a:rPr sz="1400" dirty="0" err="1"/>
                        <a:t>.org</a:t>
                      </a:r>
                      <a:r>
                        <a:rPr sz="1400" dirty="0"/>
                        <a:t> </a:t>
                      </a:r>
                    </a:p>
                  </a:txBody>
                  <a:tcPr marL="43732" marR="43732" marT="43732" marB="43732" horzOverflow="overflow">
                    <a:noFill/>
                  </a:tcPr>
                </a:tc>
                <a:tc>
                  <a:txBody>
                    <a:bodyPr/>
                    <a:lstStyle/>
                    <a:p>
                      <a:pPr algn="ctr">
                        <a:defRPr sz="1800"/>
                      </a:pPr>
                      <a:r>
                        <a:rPr sz="1400" b="0" i="0" dirty="0" err="1">
                          <a:solidFill>
                            <a:srgbClr val="808080"/>
                          </a:solidFill>
                          <a:latin typeface="Poppins" pitchFamily="2" charset="77"/>
                          <a:cs typeface="Poppins" pitchFamily="2" charset="77"/>
                        </a:rPr>
                        <a:t>www.webPOISONCONTROL.org</a:t>
                      </a:r>
                      <a:endParaRPr sz="1400" b="0" i="0" dirty="0">
                        <a:solidFill>
                          <a:srgbClr val="808080"/>
                        </a:solidFill>
                        <a:latin typeface="Poppins" pitchFamily="2" charset="77"/>
                        <a:cs typeface="Poppins" pitchFamily="2" charset="77"/>
                      </a:endParaRPr>
                    </a:p>
                  </a:txBody>
                  <a:tcPr marL="43732" marR="43732" marT="43732" marB="43732" horzOverflow="overflow">
                    <a:noFill/>
                  </a:tcPr>
                </a:tc>
                <a:extLst>
                  <a:ext uri="{0D108BD9-81ED-4DB2-BD59-A6C34878D82A}">
                    <a16:rowId xmlns:a16="http://schemas.microsoft.com/office/drawing/2014/main" val="10002"/>
                  </a:ext>
                </a:extLst>
              </a:tr>
              <a:tr h="349857">
                <a:tc>
                  <a:txBody>
                    <a:bodyPr/>
                    <a:lstStyle/>
                    <a:p>
                      <a:pPr algn="l">
                        <a:defRPr sz="1700" b="1">
                          <a:solidFill>
                            <a:srgbClr val="7C7C7C"/>
                          </a:solidFill>
                        </a:defRPr>
                      </a:pPr>
                      <a:endParaRPr b="0" i="0" dirty="0">
                        <a:latin typeface="Poppins" pitchFamily="2" charset="77"/>
                        <a:cs typeface="Poppins" pitchFamily="2" charset="77"/>
                      </a:endParaRPr>
                    </a:p>
                  </a:txBody>
                  <a:tcPr marL="43732" marR="43732" marT="43732" marB="43732" horzOverflow="overflow">
                    <a:noFill/>
                  </a:tcPr>
                </a:tc>
                <a:tc>
                  <a:txBody>
                    <a:bodyPr/>
                    <a:lstStyle/>
                    <a:p>
                      <a:pPr algn="ctr">
                        <a:defRPr sz="1700">
                          <a:solidFill>
                            <a:srgbClr val="7C7C7C"/>
                          </a:solidFill>
                        </a:defRPr>
                      </a:pPr>
                      <a:endParaRPr b="0" i="0" dirty="0">
                        <a:latin typeface="Poppins" pitchFamily="2" charset="77"/>
                        <a:cs typeface="Poppins" pitchFamily="2" charset="77"/>
                      </a:endParaRPr>
                    </a:p>
                  </a:txBody>
                  <a:tcPr marL="43732" marR="43732" marT="43732" marB="43732" horzOverflow="overflow">
                    <a:noFill/>
                  </a:tcPr>
                </a:tc>
                <a:tc>
                  <a:txBody>
                    <a:bodyPr/>
                    <a:lstStyle/>
                    <a:p>
                      <a:pPr algn="ctr">
                        <a:defRPr sz="1700">
                          <a:solidFill>
                            <a:srgbClr val="7C7C7C"/>
                          </a:solidFill>
                        </a:defRPr>
                      </a:pPr>
                      <a:endParaRPr b="0" i="0" dirty="0">
                        <a:latin typeface="Poppins" pitchFamily="2" charset="77"/>
                        <a:cs typeface="Poppins" pitchFamily="2" charset="77"/>
                      </a:endParaRPr>
                    </a:p>
                  </a:txBody>
                  <a:tcPr marL="43732" marR="43732" marT="43732" marB="43732" horzOverflow="overflow">
                    <a:noFill/>
                  </a:tcPr>
                </a:tc>
                <a:tc>
                  <a:txBody>
                    <a:bodyPr/>
                    <a:lstStyle/>
                    <a:p>
                      <a:pPr algn="ctr">
                        <a:defRPr sz="1700">
                          <a:solidFill>
                            <a:srgbClr val="7C7C7C"/>
                          </a:solidFill>
                        </a:defRPr>
                      </a:pPr>
                      <a:endParaRPr b="0" i="0" dirty="0">
                        <a:latin typeface="Poppins" pitchFamily="2" charset="77"/>
                        <a:cs typeface="Poppins" pitchFamily="2" charset="77"/>
                      </a:endParaRPr>
                    </a:p>
                  </a:txBody>
                  <a:tcPr marL="43732" marR="43732" marT="43732" marB="43732" horzOverflow="overflow">
                    <a:noFill/>
                  </a:tcPr>
                </a:tc>
                <a:extLst>
                  <a:ext uri="{0D108BD9-81ED-4DB2-BD59-A6C34878D82A}">
                    <a16:rowId xmlns:a16="http://schemas.microsoft.com/office/drawing/2014/main" val="10003"/>
                  </a:ext>
                </a:extLst>
              </a:tr>
              <a:tr h="349857">
                <a:tc>
                  <a:txBody>
                    <a:bodyPr/>
                    <a:lstStyle/>
                    <a:p>
                      <a:pPr algn="l">
                        <a:defRPr sz="1700" b="1">
                          <a:solidFill>
                            <a:srgbClr val="7C7C7C"/>
                          </a:solidFill>
                        </a:defRPr>
                      </a:pPr>
                      <a:endParaRPr b="0" i="0" dirty="0">
                        <a:latin typeface="Poppins" pitchFamily="2" charset="77"/>
                        <a:cs typeface="Poppins" pitchFamily="2" charset="77"/>
                      </a:endParaRPr>
                    </a:p>
                  </a:txBody>
                  <a:tcPr marL="43732" marR="43732" marT="43732" marB="43732" horzOverflow="overflow">
                    <a:noFill/>
                  </a:tcPr>
                </a:tc>
                <a:tc>
                  <a:txBody>
                    <a:bodyPr/>
                    <a:lstStyle/>
                    <a:p>
                      <a:pPr algn="ctr">
                        <a:defRPr sz="1700">
                          <a:solidFill>
                            <a:srgbClr val="7C7C7C"/>
                          </a:solidFill>
                        </a:defRPr>
                      </a:pPr>
                      <a:endParaRPr b="0" i="0" dirty="0">
                        <a:latin typeface="Poppins" pitchFamily="2" charset="77"/>
                        <a:cs typeface="Poppins" pitchFamily="2" charset="77"/>
                      </a:endParaRPr>
                    </a:p>
                  </a:txBody>
                  <a:tcPr marL="43732" marR="43732" marT="43732" marB="43732" horzOverflow="overflow">
                    <a:noFill/>
                  </a:tcPr>
                </a:tc>
                <a:tc>
                  <a:txBody>
                    <a:bodyPr/>
                    <a:lstStyle/>
                    <a:p>
                      <a:pPr algn="ctr">
                        <a:defRPr sz="1700">
                          <a:solidFill>
                            <a:srgbClr val="7C7C7C"/>
                          </a:solidFill>
                        </a:defRPr>
                      </a:pPr>
                      <a:endParaRPr b="0" i="0" dirty="0">
                        <a:latin typeface="Poppins" pitchFamily="2" charset="77"/>
                        <a:cs typeface="Poppins" pitchFamily="2" charset="77"/>
                      </a:endParaRPr>
                    </a:p>
                  </a:txBody>
                  <a:tcPr marL="43732" marR="43732" marT="43732" marB="43732" horzOverflow="overflow">
                    <a:noFill/>
                  </a:tcPr>
                </a:tc>
                <a:tc>
                  <a:txBody>
                    <a:bodyPr/>
                    <a:lstStyle/>
                    <a:p>
                      <a:pPr algn="ctr">
                        <a:defRPr sz="1700">
                          <a:solidFill>
                            <a:srgbClr val="7C7C7C"/>
                          </a:solidFill>
                        </a:defRPr>
                      </a:pPr>
                      <a:endParaRPr b="0" i="0" dirty="0">
                        <a:latin typeface="Poppins" pitchFamily="2" charset="77"/>
                        <a:cs typeface="Poppins" pitchFamily="2" charset="77"/>
                      </a:endParaRPr>
                    </a:p>
                  </a:txBody>
                  <a:tcPr marL="43732" marR="43732" marT="43732" marB="43732" horzOverflow="overflow">
                    <a:noFill/>
                  </a:tcPr>
                </a:tc>
                <a:extLst>
                  <a:ext uri="{0D108BD9-81ED-4DB2-BD59-A6C34878D82A}">
                    <a16:rowId xmlns:a16="http://schemas.microsoft.com/office/drawing/2014/main" val="10004"/>
                  </a:ext>
                </a:extLst>
              </a:tr>
            </a:tbl>
          </a:graphicData>
        </a:graphic>
      </p:graphicFrame>
      <p:pic>
        <p:nvPicPr>
          <p:cNvPr id="296" name="Picture 11" descr="Picture 11"/>
          <p:cNvPicPr>
            <a:picLocks noChangeAspect="1"/>
          </p:cNvPicPr>
          <p:nvPr/>
        </p:nvPicPr>
        <p:blipFill>
          <a:blip r:embed="rId3"/>
          <a:stretch>
            <a:fillRect/>
          </a:stretch>
        </p:blipFill>
        <p:spPr>
          <a:xfrm>
            <a:off x="2590800" y="2617839"/>
            <a:ext cx="1092200" cy="1612901"/>
          </a:xfrm>
          <a:prstGeom prst="rect">
            <a:avLst/>
          </a:prstGeom>
          <a:ln w="12700">
            <a:miter lim="400000"/>
          </a:ln>
        </p:spPr>
      </p:pic>
      <p:pic>
        <p:nvPicPr>
          <p:cNvPr id="297" name="Picture 13" descr="Picture 13"/>
          <p:cNvPicPr>
            <a:picLocks noChangeAspect="1"/>
          </p:cNvPicPr>
          <p:nvPr/>
        </p:nvPicPr>
        <p:blipFill>
          <a:blip r:embed="rId4"/>
          <a:stretch>
            <a:fillRect/>
          </a:stretch>
        </p:blipFill>
        <p:spPr>
          <a:xfrm>
            <a:off x="8145864" y="2622550"/>
            <a:ext cx="1943101" cy="1612900"/>
          </a:xfrm>
          <a:prstGeom prst="rect">
            <a:avLst/>
          </a:prstGeom>
          <a:ln w="12700">
            <a:miter lim="400000"/>
          </a:ln>
        </p:spPr>
      </p:pic>
      <p:pic>
        <p:nvPicPr>
          <p:cNvPr id="298" name="Picture 17"/>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4318"/>
            <a:ext cx="12192000" cy="2036064"/>
          </a:xfrm>
          <a:prstGeom prst="rect">
            <a:avLst/>
          </a:prstGeom>
          <a:ln w="12700">
            <a:miter lim="400000"/>
          </a:ln>
        </p:spPr>
      </p:pic>
      <p:pic>
        <p:nvPicPr>
          <p:cNvPr id="299" name="Picture 2" descr="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44792" y="2910655"/>
            <a:ext cx="991617" cy="1036690"/>
          </a:xfrm>
          <a:prstGeom prst="rect">
            <a:avLst/>
          </a:prstGeom>
          <a:ln w="12700">
            <a:miter lim="400000"/>
          </a:ln>
        </p:spPr>
      </p:pic>
      <p:pic>
        <p:nvPicPr>
          <p:cNvPr id="2" name="Picture 1" descr="A red background with white text&#10;&#10;AI-generated content may be incorrect.">
            <a:extLst>
              <a:ext uri="{FF2B5EF4-FFF2-40B4-BE49-F238E27FC236}">
                <a16:creationId xmlns:a16="http://schemas.microsoft.com/office/drawing/2014/main" id="{1F4A46F6-EAE0-48F4-4F5B-60B043D4B4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941646"/>
            <a:ext cx="12192000" cy="91440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8"/>
          <p:cNvSpPr/>
          <p:nvPr/>
        </p:nvSpPr>
        <p:spPr>
          <a:xfrm>
            <a:off x="1897393" y="4222169"/>
            <a:ext cx="3726167" cy="693149"/>
          </a:xfrm>
          <a:prstGeom prst="rect">
            <a:avLst/>
          </a:prstGeom>
          <a:solidFill>
            <a:srgbClr val="FFFFFF"/>
          </a:solidFill>
          <a:ln w="12700">
            <a:miter lim="400000"/>
          </a:ln>
        </p:spPr>
        <p:txBody>
          <a:bodyPr lIns="45719" rIns="45719" anchor="ctr"/>
          <a:lstStyle/>
          <a:p>
            <a:pPr algn="ctr">
              <a:defRPr>
                <a:solidFill>
                  <a:srgbClr val="FFFFFF"/>
                </a:solidFill>
              </a:defRPr>
            </a:pPr>
            <a:endParaRPr dirty="0">
              <a:latin typeface="Poppins" pitchFamily="2" charset="77"/>
              <a:cs typeface="Poppins" pitchFamily="2" charset="77"/>
            </a:endParaRPr>
          </a:p>
        </p:txBody>
      </p:sp>
      <p:grpSp>
        <p:nvGrpSpPr>
          <p:cNvPr id="103" name="Rectangle 9"/>
          <p:cNvGrpSpPr/>
          <p:nvPr/>
        </p:nvGrpSpPr>
        <p:grpSpPr>
          <a:xfrm>
            <a:off x="754379" y="4071909"/>
            <a:ext cx="6720841" cy="861391"/>
            <a:chOff x="-1787482" y="17046"/>
            <a:chExt cx="8710272" cy="553999"/>
          </a:xfrm>
        </p:grpSpPr>
        <p:sp>
          <p:nvSpPr>
            <p:cNvPr id="101" name="Rectangle"/>
            <p:cNvSpPr/>
            <p:nvPr/>
          </p:nvSpPr>
          <p:spPr>
            <a:xfrm>
              <a:off x="0" y="17046"/>
              <a:ext cx="6922790" cy="55399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Poppins" pitchFamily="2" charset="77"/>
                <a:cs typeface="Poppins" pitchFamily="2" charset="77"/>
              </a:endParaRPr>
            </a:p>
          </p:txBody>
        </p:sp>
        <p:sp>
          <p:nvSpPr>
            <p:cNvPr id="102" name="Take Survey"/>
            <p:cNvSpPr txBox="1"/>
            <p:nvPr/>
          </p:nvSpPr>
          <p:spPr>
            <a:xfrm>
              <a:off x="-1787482" y="87284"/>
              <a:ext cx="6922790" cy="35629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lgn="ctr">
                <a:defRPr sz="3000">
                  <a:solidFill>
                    <a:srgbClr val="7C7C7C"/>
                  </a:solidFill>
                  <a:latin typeface="Futura"/>
                  <a:ea typeface="Futura"/>
                  <a:cs typeface="Futura"/>
                  <a:sym typeface="Futura"/>
                </a:defRPr>
              </a:lvl1pPr>
            </a:lstStyle>
            <a:p>
              <a:r>
                <a:rPr dirty="0">
                  <a:latin typeface="Poppins" pitchFamily="2" charset="77"/>
                  <a:ea typeface="+mn-ea"/>
                  <a:cs typeface="Poppins" pitchFamily="2" charset="77"/>
                </a:rPr>
                <a:t>Take S</a:t>
              </a:r>
              <a:r>
                <a:rPr lang="en-US" dirty="0">
                  <a:latin typeface="Poppins" pitchFamily="2" charset="77"/>
                  <a:ea typeface="+mn-ea"/>
                  <a:cs typeface="Poppins" pitchFamily="2" charset="77"/>
                </a:rPr>
                <a:t>u</a:t>
              </a:r>
              <a:r>
                <a:rPr dirty="0">
                  <a:latin typeface="Poppins" pitchFamily="2" charset="77"/>
                  <a:ea typeface="+mn-ea"/>
                  <a:cs typeface="Poppins" pitchFamily="2" charset="77"/>
                </a:rPr>
                <a:t>rve</a:t>
              </a:r>
              <a:r>
                <a:rPr lang="en-US" dirty="0">
                  <a:latin typeface="Poppins" pitchFamily="2" charset="77"/>
                  <a:ea typeface="+mn-ea"/>
                  <a:cs typeface="Poppins" pitchFamily="2" charset="77"/>
                </a:rPr>
                <a:t>y</a:t>
              </a:r>
              <a:endParaRPr dirty="0">
                <a:latin typeface="Poppins" pitchFamily="2" charset="77"/>
                <a:ea typeface="+mn-ea"/>
                <a:cs typeface="Poppins" pitchFamily="2" charset="77"/>
              </a:endParaRPr>
            </a:p>
          </p:txBody>
        </p:sp>
      </p:grpSp>
      <p:sp>
        <p:nvSpPr>
          <p:cNvPr id="104" name="Straight Arrow Connector 3">
            <a:hlinkClick r:id="rId3"/>
          </p:cNvPr>
          <p:cNvSpPr/>
          <p:nvPr/>
        </p:nvSpPr>
        <p:spPr>
          <a:xfrm>
            <a:off x="4632960" y="4458116"/>
            <a:ext cx="761333" cy="1"/>
          </a:xfrm>
          <a:prstGeom prst="line">
            <a:avLst/>
          </a:prstGeom>
          <a:ln w="76200">
            <a:solidFill>
              <a:srgbClr val="EC008C"/>
            </a:solidFill>
            <a:miter/>
            <a:tailEnd type="triangle"/>
          </a:ln>
        </p:spPr>
        <p:txBody>
          <a:bodyPr lIns="45719" rIns="45719"/>
          <a:lstStyle/>
          <a:p>
            <a:endParaRPr dirty="0">
              <a:latin typeface="Poppins" pitchFamily="2" charset="77"/>
              <a:cs typeface="Poppins" pitchFamily="2" charset="77"/>
            </a:endParaRPr>
          </a:p>
        </p:txBody>
      </p:sp>
      <p:pic>
        <p:nvPicPr>
          <p:cNvPr id="106" name="Picture 7" descr="Picture 7"/>
          <p:cNvPicPr>
            <a:picLocks noChangeAspect="1"/>
          </p:cNvPicPr>
          <p:nvPr/>
        </p:nvPicPr>
        <p:blipFill>
          <a:blip r:embed="rId4"/>
          <a:stretch>
            <a:fillRect/>
          </a:stretch>
        </p:blipFill>
        <p:spPr>
          <a:xfrm>
            <a:off x="0" y="0"/>
            <a:ext cx="12192000" cy="2971800"/>
          </a:xfrm>
          <a:prstGeom prst="rect">
            <a:avLst/>
          </a:prstGeom>
          <a:ln w="12700">
            <a:miter lim="400000"/>
          </a:ln>
        </p:spPr>
      </p:pic>
      <p:sp>
        <p:nvSpPr>
          <p:cNvPr id="6" name="Rectangle 7">
            <a:extLst>
              <a:ext uri="{FF2B5EF4-FFF2-40B4-BE49-F238E27FC236}">
                <a16:creationId xmlns:a16="http://schemas.microsoft.com/office/drawing/2014/main" id="{C8417DDE-D417-A2C5-AB32-DACC9608DD84}"/>
              </a:ext>
            </a:extLst>
          </p:cNvPr>
          <p:cNvSpPr>
            <a:spLocks noChangeArrowheads="1"/>
          </p:cNvSpPr>
          <p:nvPr/>
        </p:nvSpPr>
        <p:spPr bwMode="auto">
          <a:xfrm>
            <a:off x="-266976" y="199925"/>
            <a:ext cx="205780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u="none" strike="noStrike" cap="none" normalizeH="0" baseline="0" dirty="0">
                <a:ln>
                  <a:noFill/>
                </a:ln>
                <a:solidFill>
                  <a:schemeClr val="tx1"/>
                </a:solidFill>
                <a:effectLst/>
                <a:latin typeface="Poppins" pitchFamily="2" charset="77"/>
                <a:cs typeface="Poppins" pitchFamily="2" charset="77"/>
              </a:rPr>
            </a:br>
            <a:endParaRPr kumimoji="0" lang="en-US" altLang="en-US" sz="1800" u="none" strike="noStrike" cap="none" normalizeH="0" baseline="0" dirty="0">
              <a:ln>
                <a:noFill/>
              </a:ln>
              <a:solidFill>
                <a:schemeClr val="tx1"/>
              </a:solidFill>
              <a:effectLst/>
              <a:latin typeface="Poppins" pitchFamily="2" charset="77"/>
              <a:cs typeface="Poppins"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u="none" strike="noStrike" cap="none" normalizeH="0" baseline="0" dirty="0">
              <a:ln>
                <a:noFill/>
              </a:ln>
              <a:solidFill>
                <a:schemeClr val="tx1"/>
              </a:solidFill>
              <a:effectLst/>
              <a:latin typeface="Poppins" pitchFamily="2" charset="77"/>
              <a:cs typeface="Poppins" pitchFamily="2" charset="77"/>
            </a:endParaRPr>
          </a:p>
        </p:txBody>
      </p:sp>
      <p:pic>
        <p:nvPicPr>
          <p:cNvPr id="1033" name="Picture 9">
            <a:extLst>
              <a:ext uri="{FF2B5EF4-FFF2-40B4-BE49-F238E27FC236}">
                <a16:creationId xmlns:a16="http://schemas.microsoft.com/office/drawing/2014/main" id="{8DCE7A63-677F-41FB-4582-A9DB9948515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96143" y="3244333"/>
            <a:ext cx="2460369" cy="24603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03" name="TextBox 7"/>
          <p:cNvSpPr txBox="1"/>
          <p:nvPr/>
        </p:nvSpPr>
        <p:spPr>
          <a:xfrm>
            <a:off x="912157" y="1959325"/>
            <a:ext cx="10367683" cy="707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4000">
                <a:solidFill>
                  <a:srgbClr val="FFFFFF"/>
                </a:solidFill>
                <a:latin typeface="Futura Bold"/>
                <a:ea typeface="Futura Bold"/>
                <a:cs typeface="Futura Bold"/>
                <a:sym typeface="Futura Bold"/>
              </a:defRPr>
            </a:lvl1pPr>
          </a:lstStyle>
          <a:p>
            <a:r>
              <a:rPr b="1" dirty="0">
                <a:latin typeface="Poppins" pitchFamily="2" charset="77"/>
                <a:cs typeface="Poppins" pitchFamily="2" charset="77"/>
              </a:rPr>
              <a:t>STOP and add us into your phone</a:t>
            </a:r>
          </a:p>
        </p:txBody>
      </p:sp>
      <p:sp>
        <p:nvSpPr>
          <p:cNvPr id="304" name="TextBox 10"/>
          <p:cNvSpPr txBox="1"/>
          <p:nvPr/>
        </p:nvSpPr>
        <p:spPr>
          <a:xfrm>
            <a:off x="912158" y="2840253"/>
            <a:ext cx="10367683" cy="923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5400" spc="300">
                <a:solidFill>
                  <a:srgbClr val="FFFFFF"/>
                </a:solidFill>
                <a:latin typeface="Futura Bold"/>
                <a:ea typeface="Futura Bold"/>
                <a:cs typeface="Futura Bold"/>
                <a:sym typeface="Futura Bold"/>
              </a:defRPr>
            </a:lvl1pPr>
          </a:lstStyle>
          <a:p>
            <a:r>
              <a:rPr b="1" dirty="0">
                <a:latin typeface="Poppins" pitchFamily="2" charset="77"/>
                <a:cs typeface="Poppins" pitchFamily="2" charset="77"/>
              </a:rPr>
              <a:t>1-800-222-1222</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extBox 6"/>
          <p:cNvSpPr txBox="1"/>
          <p:nvPr/>
        </p:nvSpPr>
        <p:spPr>
          <a:xfrm>
            <a:off x="1502305" y="3639277"/>
            <a:ext cx="9184344" cy="147732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gn="ctr">
              <a:defRPr sz="3000">
                <a:solidFill>
                  <a:srgbClr val="7C7C7C"/>
                </a:solidFill>
                <a:latin typeface="Futura"/>
                <a:ea typeface="Futura"/>
                <a:cs typeface="Futura"/>
                <a:sym typeface="Futura"/>
              </a:defRPr>
            </a:pPr>
            <a:r>
              <a:rPr dirty="0">
                <a:latin typeface="Poppins" pitchFamily="2" charset="77"/>
                <a:cs typeface="Poppins" pitchFamily="2" charset="77"/>
              </a:rPr>
              <a:t>or</a:t>
            </a:r>
          </a:p>
          <a:p>
            <a:pPr algn="ctr">
              <a:defRPr sz="3000">
                <a:solidFill>
                  <a:srgbClr val="7C7C7C"/>
                </a:solidFill>
                <a:latin typeface="Futura"/>
                <a:ea typeface="Futura"/>
                <a:cs typeface="Futura"/>
                <a:sym typeface="Futura"/>
              </a:defRPr>
            </a:pPr>
            <a:endParaRPr dirty="0">
              <a:latin typeface="Poppins" pitchFamily="2" charset="77"/>
              <a:cs typeface="Poppins" pitchFamily="2" charset="77"/>
            </a:endParaRPr>
          </a:p>
          <a:p>
            <a:pPr algn="ctr">
              <a:defRPr sz="3000">
                <a:solidFill>
                  <a:srgbClr val="7C7C7C"/>
                </a:solidFill>
                <a:latin typeface="Futura Bold"/>
                <a:ea typeface="Futura Bold"/>
                <a:cs typeface="Futura Bold"/>
                <a:sym typeface="Futura Bold"/>
              </a:defRPr>
            </a:pPr>
            <a:r>
              <a:rPr b="1" dirty="0">
                <a:latin typeface="Poppins" pitchFamily="2" charset="77"/>
                <a:cs typeface="Poppins" pitchFamily="2" charset="77"/>
              </a:rPr>
              <a:t>Call</a:t>
            </a:r>
            <a:r>
              <a:rPr b="1" dirty="0">
                <a:latin typeface="Poppins" pitchFamily="2" charset="77"/>
                <a:ea typeface="Futura"/>
                <a:cs typeface="Poppins" pitchFamily="2" charset="77"/>
                <a:sym typeface="Futura"/>
              </a:rPr>
              <a:t> </a:t>
            </a:r>
            <a:r>
              <a:rPr dirty="0">
                <a:latin typeface="Poppins" pitchFamily="2" charset="77"/>
                <a:ea typeface="Futura"/>
                <a:cs typeface="Poppins" pitchFamily="2" charset="77"/>
                <a:sym typeface="Futura"/>
              </a:rPr>
              <a:t>NC Poison Control at 1-800-222-1222</a:t>
            </a:r>
          </a:p>
        </p:txBody>
      </p:sp>
      <p:grpSp>
        <p:nvGrpSpPr>
          <p:cNvPr id="313" name="Rectangle 5">
            <a:hlinkClick r:id="rId3"/>
          </p:cNvPr>
          <p:cNvGrpSpPr/>
          <p:nvPr/>
        </p:nvGrpSpPr>
        <p:grpSpPr>
          <a:xfrm>
            <a:off x="2958244" y="2480373"/>
            <a:ext cx="6272466" cy="1015661"/>
            <a:chOff x="0" y="-213740"/>
            <a:chExt cx="6272464" cy="1015659"/>
          </a:xfrm>
        </p:grpSpPr>
        <p:sp>
          <p:nvSpPr>
            <p:cNvPr id="311" name="Rectangle"/>
            <p:cNvSpPr/>
            <p:nvPr/>
          </p:nvSpPr>
          <p:spPr>
            <a:xfrm>
              <a:off x="0" y="17090"/>
              <a:ext cx="6272464" cy="55399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3000">
                  <a:solidFill>
                    <a:srgbClr val="7C7C7C"/>
                  </a:solidFill>
                  <a:latin typeface="Futura Bold"/>
                  <a:ea typeface="Futura Bold"/>
                  <a:cs typeface="Futura Bold"/>
                  <a:sym typeface="Futura Bold"/>
                </a:defRPr>
              </a:pPr>
              <a:endParaRPr/>
            </a:p>
          </p:txBody>
        </p:sp>
        <p:sp>
          <p:nvSpPr>
            <p:cNvPr id="312" name="Visit www.SharingPillsCanKill.com"/>
            <p:cNvSpPr txBox="1"/>
            <p:nvPr/>
          </p:nvSpPr>
          <p:spPr>
            <a:xfrm>
              <a:off x="0" y="-213740"/>
              <a:ext cx="6272464" cy="101565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algn="ctr">
                <a:defRPr sz="3000">
                  <a:solidFill>
                    <a:srgbClr val="7C7C7C"/>
                  </a:solidFill>
                  <a:latin typeface="Futura Bold"/>
                  <a:ea typeface="Futura Bold"/>
                  <a:cs typeface="Futura Bold"/>
                  <a:sym typeface="Futura Bold"/>
                </a:defRPr>
              </a:pPr>
              <a:r>
                <a:rPr b="1" dirty="0">
                  <a:latin typeface="Poppins" pitchFamily="2" charset="77"/>
                  <a:cs typeface="Poppins" pitchFamily="2" charset="77"/>
                </a:rPr>
                <a:t>Visit</a:t>
              </a:r>
              <a:r>
                <a:rPr dirty="0">
                  <a:latin typeface="Poppins" pitchFamily="2" charset="77"/>
                  <a:ea typeface="Futura"/>
                  <a:cs typeface="Poppins" pitchFamily="2" charset="77"/>
                  <a:sym typeface="Futura"/>
                </a:rPr>
                <a:t> </a:t>
              </a:r>
              <a:r>
                <a:rPr dirty="0" err="1">
                  <a:latin typeface="Poppins" pitchFamily="2" charset="77"/>
                  <a:ea typeface="Futura"/>
                  <a:cs typeface="Poppins" pitchFamily="2" charset="77"/>
                  <a:sym typeface="Futura"/>
                </a:rPr>
                <a:t>www.SharingPillsCanKill.com</a:t>
              </a:r>
              <a:endParaRPr dirty="0">
                <a:latin typeface="Poppins" pitchFamily="2" charset="77"/>
                <a:ea typeface="Futura"/>
                <a:cs typeface="Poppins" pitchFamily="2" charset="77"/>
                <a:sym typeface="Futura"/>
              </a:endParaRPr>
            </a:p>
          </p:txBody>
        </p:sp>
      </p:grpSp>
      <p:pic>
        <p:nvPicPr>
          <p:cNvPr id="316" name="Picture 4" descr="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20447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8"/>
          <p:cNvSpPr/>
          <p:nvPr/>
        </p:nvSpPr>
        <p:spPr>
          <a:xfrm>
            <a:off x="2120900" y="4014638"/>
            <a:ext cx="3575469" cy="638848"/>
          </a:xfrm>
          <a:prstGeom prst="rect">
            <a:avLst/>
          </a:prstGeom>
          <a:solidFill>
            <a:srgbClr val="FFFFFF"/>
          </a:solidFill>
          <a:ln w="12700">
            <a:miter lim="400000"/>
          </a:ln>
        </p:spPr>
        <p:txBody>
          <a:bodyPr lIns="45719" rIns="45719" anchor="ctr"/>
          <a:lstStyle/>
          <a:p>
            <a:pPr algn="ctr">
              <a:defRPr>
                <a:solidFill>
                  <a:srgbClr val="FFFFFF"/>
                </a:solidFill>
              </a:defRPr>
            </a:pPr>
            <a:endParaRPr dirty="0">
              <a:latin typeface="Poppins" pitchFamily="2" charset="77"/>
              <a:cs typeface="Poppins" pitchFamily="2" charset="77"/>
            </a:endParaRPr>
          </a:p>
        </p:txBody>
      </p:sp>
      <p:grpSp>
        <p:nvGrpSpPr>
          <p:cNvPr id="323" name="Rectangle 7"/>
          <p:cNvGrpSpPr/>
          <p:nvPr/>
        </p:nvGrpSpPr>
        <p:grpSpPr>
          <a:xfrm>
            <a:off x="0" y="3996077"/>
            <a:ext cx="5961395" cy="614984"/>
            <a:chOff x="0" y="17046"/>
            <a:chExt cx="7792107" cy="566124"/>
          </a:xfrm>
        </p:grpSpPr>
        <p:sp>
          <p:nvSpPr>
            <p:cNvPr id="321" name="Rectangle"/>
            <p:cNvSpPr/>
            <p:nvPr/>
          </p:nvSpPr>
          <p:spPr>
            <a:xfrm>
              <a:off x="0" y="17046"/>
              <a:ext cx="6922790" cy="55399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Poppins" pitchFamily="2" charset="77"/>
                <a:cs typeface="Poppins" pitchFamily="2" charset="77"/>
              </a:endParaRPr>
            </a:p>
          </p:txBody>
        </p:sp>
        <p:sp>
          <p:nvSpPr>
            <p:cNvPr id="322" name="Take Survey"/>
            <p:cNvSpPr txBox="1"/>
            <p:nvPr/>
          </p:nvSpPr>
          <p:spPr>
            <a:xfrm>
              <a:off x="869317" y="73189"/>
              <a:ext cx="6922790" cy="50998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lgn="ctr">
                <a:defRPr sz="3000">
                  <a:solidFill>
                    <a:srgbClr val="7C7C7C"/>
                  </a:solidFill>
                  <a:latin typeface="Futura"/>
                  <a:ea typeface="Futura"/>
                  <a:cs typeface="Futura"/>
                  <a:sym typeface="Futura"/>
                </a:defRPr>
              </a:lvl1pPr>
            </a:lstStyle>
            <a:p>
              <a:r>
                <a:rPr dirty="0">
                  <a:latin typeface="Poppins" pitchFamily="2" charset="77"/>
                  <a:cs typeface="Poppins" pitchFamily="2" charset="77"/>
                </a:rPr>
                <a:t>Take Survey</a:t>
              </a:r>
            </a:p>
          </p:txBody>
        </p:sp>
      </p:grpSp>
      <p:sp>
        <p:nvSpPr>
          <p:cNvPr id="324" name="Straight Arrow Connector 6">
            <a:hlinkClick r:id="rId3"/>
          </p:cNvPr>
          <p:cNvSpPr/>
          <p:nvPr/>
        </p:nvSpPr>
        <p:spPr>
          <a:xfrm>
            <a:off x="4686883" y="4341780"/>
            <a:ext cx="761333" cy="1"/>
          </a:xfrm>
          <a:prstGeom prst="line">
            <a:avLst/>
          </a:prstGeom>
          <a:ln w="76200">
            <a:solidFill>
              <a:srgbClr val="EC008C"/>
            </a:solidFill>
            <a:miter/>
            <a:tailEnd type="triangle"/>
          </a:ln>
        </p:spPr>
        <p:txBody>
          <a:bodyPr lIns="45719" rIns="45719"/>
          <a:lstStyle/>
          <a:p>
            <a:endParaRPr dirty="0">
              <a:latin typeface="Poppins" pitchFamily="2" charset="77"/>
              <a:cs typeface="Poppins" pitchFamily="2" charset="77"/>
            </a:endParaRPr>
          </a:p>
        </p:txBody>
      </p:sp>
      <p:pic>
        <p:nvPicPr>
          <p:cNvPr id="327" name="Picture 12" descr="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2984500"/>
          </a:xfrm>
          <a:prstGeom prst="rect">
            <a:avLst/>
          </a:prstGeom>
          <a:ln w="12700">
            <a:miter lim="400000"/>
          </a:ln>
        </p:spPr>
      </p:pic>
      <p:pic>
        <p:nvPicPr>
          <p:cNvPr id="2053" name="Picture 5">
            <a:extLst>
              <a:ext uri="{FF2B5EF4-FFF2-40B4-BE49-F238E27FC236}">
                <a16:creationId xmlns:a16="http://schemas.microsoft.com/office/drawing/2014/main" id="{1866972B-6F63-D219-A15A-E2C07FBF51A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6471" y="3257033"/>
            <a:ext cx="2397216" cy="2397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1"/>
          <p:cNvSpPr txBox="1"/>
          <p:nvPr/>
        </p:nvSpPr>
        <p:spPr>
          <a:xfrm>
            <a:off x="609600" y="2407384"/>
            <a:ext cx="5486400" cy="34470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347472" indent="-347472">
              <a:spcBef>
                <a:spcPts val="800"/>
              </a:spcBef>
              <a:buSzPct val="100000"/>
              <a:buFont typeface="Arial"/>
              <a:buChar char="•"/>
              <a:defRPr sz="2200">
                <a:solidFill>
                  <a:srgbClr val="7C7C7C"/>
                </a:solidFill>
              </a:defRPr>
            </a:pPr>
            <a:r>
              <a:rPr sz="2000" dirty="0">
                <a:latin typeface="Poppins" pitchFamily="2" charset="77"/>
                <a:cs typeface="Poppins" pitchFamily="2" charset="77"/>
              </a:rPr>
              <a:t>How frequently do you think Rx medication poisonings occur among teenagers?</a:t>
            </a:r>
          </a:p>
          <a:p>
            <a:pPr marL="347472" indent="-347472">
              <a:spcBef>
                <a:spcPts val="1200"/>
              </a:spcBef>
              <a:buSzPct val="100000"/>
              <a:buFont typeface="Arial"/>
              <a:buChar char="•"/>
              <a:defRPr sz="2200">
                <a:solidFill>
                  <a:srgbClr val="7C7C7C"/>
                </a:solidFill>
              </a:defRPr>
            </a:pPr>
            <a:r>
              <a:rPr sz="2000" dirty="0">
                <a:latin typeface="Poppins" pitchFamily="2" charset="77"/>
                <a:cs typeface="Poppins" pitchFamily="2" charset="77"/>
              </a:rPr>
              <a:t>Which prescription drugs cause the </a:t>
            </a:r>
            <a:br>
              <a:rPr sz="2000" dirty="0">
                <a:latin typeface="Poppins" pitchFamily="2" charset="77"/>
                <a:cs typeface="Poppins" pitchFamily="2" charset="77"/>
              </a:rPr>
            </a:br>
            <a:r>
              <a:rPr sz="2000" dirty="0">
                <a:latin typeface="Poppins" pitchFamily="2" charset="77"/>
                <a:cs typeface="Poppins" pitchFamily="2" charset="77"/>
              </a:rPr>
              <a:t>most overdoses?</a:t>
            </a:r>
          </a:p>
          <a:p>
            <a:pPr marL="347472" indent="-347472">
              <a:spcBef>
                <a:spcPts val="1200"/>
              </a:spcBef>
              <a:buSzPct val="100000"/>
              <a:buFont typeface="Arial"/>
              <a:buChar char="•"/>
              <a:defRPr sz="2200">
                <a:solidFill>
                  <a:srgbClr val="7C7C7C"/>
                </a:solidFill>
              </a:defRPr>
            </a:pPr>
            <a:r>
              <a:rPr sz="2000" dirty="0">
                <a:latin typeface="Poppins" pitchFamily="2" charset="77"/>
                <a:cs typeface="Poppins" pitchFamily="2" charset="77"/>
              </a:rPr>
              <a:t>What should you do if a prescription drug poisoning happens?</a:t>
            </a:r>
          </a:p>
          <a:p>
            <a:pPr marL="347472" indent="-347472">
              <a:spcBef>
                <a:spcPts val="1200"/>
              </a:spcBef>
              <a:buSzPct val="100000"/>
              <a:buFont typeface="Arial"/>
              <a:buChar char="•"/>
              <a:defRPr sz="2200">
                <a:solidFill>
                  <a:srgbClr val="7C7C7C"/>
                </a:solidFill>
              </a:defRPr>
            </a:pPr>
            <a:r>
              <a:rPr sz="2000" dirty="0">
                <a:latin typeface="Poppins" pitchFamily="2" charset="77"/>
                <a:cs typeface="Poppins" pitchFamily="2" charset="77"/>
              </a:rPr>
              <a:t>What steps can you take to prevent a medication poisoning? </a:t>
            </a:r>
          </a:p>
        </p:txBody>
      </p:sp>
      <p:pic>
        <p:nvPicPr>
          <p:cNvPr id="113" name="Picture 12" descr="Picture 12"/>
          <p:cNvPicPr>
            <a:picLocks noChangeAspect="1"/>
          </p:cNvPicPr>
          <p:nvPr/>
        </p:nvPicPr>
        <p:blipFill>
          <a:blip r:embed="rId3"/>
          <a:stretch>
            <a:fillRect/>
          </a:stretch>
        </p:blipFill>
        <p:spPr>
          <a:xfrm>
            <a:off x="1" y="-1821"/>
            <a:ext cx="12192001" cy="2044701"/>
          </a:xfrm>
          <a:prstGeom prst="rect">
            <a:avLst/>
          </a:prstGeom>
          <a:ln w="12700">
            <a:miter lim="400000"/>
          </a:ln>
        </p:spPr>
      </p:pic>
      <p:pic>
        <p:nvPicPr>
          <p:cNvPr id="7" name="Picture 6" descr="A close-up of a couple of girls&#10;&#10;AI-generated content may be incorrect.">
            <a:extLst>
              <a:ext uri="{FF2B5EF4-FFF2-40B4-BE49-F238E27FC236}">
                <a16:creationId xmlns:a16="http://schemas.microsoft.com/office/drawing/2014/main" id="{4C0DC322-9C5E-A464-6DCD-9754934586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8800" y="2159000"/>
            <a:ext cx="3403600" cy="356870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8"/>
          <p:cNvSpPr txBox="1"/>
          <p:nvPr/>
        </p:nvSpPr>
        <p:spPr>
          <a:xfrm>
            <a:off x="546830" y="2435516"/>
            <a:ext cx="5384071" cy="10156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2400">
                <a:solidFill>
                  <a:srgbClr val="7C7C7C"/>
                </a:solidFill>
              </a:defRPr>
            </a:pPr>
            <a:r>
              <a:rPr sz="2000" dirty="0">
                <a:latin typeface="Poppins" pitchFamily="2" charset="77"/>
                <a:cs typeface="Poppins" pitchFamily="2" charset="77"/>
              </a:rPr>
              <a:t>Anything can be a poison, if it’s used in the wrong WAY, by the wrong PERSON, </a:t>
            </a:r>
            <a:br>
              <a:rPr sz="2000" dirty="0">
                <a:latin typeface="Poppins" pitchFamily="2" charset="77"/>
                <a:cs typeface="Poppins" pitchFamily="2" charset="77"/>
              </a:rPr>
            </a:br>
            <a:r>
              <a:rPr sz="2000" dirty="0">
                <a:latin typeface="Poppins" pitchFamily="2" charset="77"/>
                <a:cs typeface="Poppins" pitchFamily="2" charset="77"/>
              </a:rPr>
              <a:t>or in the wrong AMOUNT.</a:t>
            </a:r>
          </a:p>
        </p:txBody>
      </p:sp>
      <p:pic>
        <p:nvPicPr>
          <p:cNvPr id="121" name="Picture 6" descr="Picture 6"/>
          <p:cNvPicPr>
            <a:picLocks noChangeAspect="1"/>
          </p:cNvPicPr>
          <p:nvPr/>
        </p:nvPicPr>
        <p:blipFill>
          <a:blip r:embed="rId3"/>
          <a:stretch>
            <a:fillRect/>
          </a:stretch>
        </p:blipFill>
        <p:spPr>
          <a:xfrm>
            <a:off x="0" y="-21220"/>
            <a:ext cx="12192000" cy="2044701"/>
          </a:xfrm>
          <a:prstGeom prst="rect">
            <a:avLst/>
          </a:prstGeom>
          <a:ln w="12700">
            <a:miter lim="400000"/>
          </a:ln>
        </p:spPr>
      </p:pic>
      <p:pic>
        <p:nvPicPr>
          <p:cNvPr id="123" name="Picture 21" descr="Picture 21"/>
          <p:cNvPicPr>
            <a:picLocks noChangeAspect="1"/>
          </p:cNvPicPr>
          <p:nvPr/>
        </p:nvPicPr>
        <p:blipFill>
          <a:blip r:embed="rId4"/>
          <a:stretch>
            <a:fillRect/>
          </a:stretch>
        </p:blipFill>
        <p:spPr>
          <a:xfrm>
            <a:off x="685800" y="3984049"/>
            <a:ext cx="3619500" cy="1485901"/>
          </a:xfrm>
          <a:prstGeom prst="rect">
            <a:avLst/>
          </a:prstGeom>
          <a:ln w="12700">
            <a:miter lim="400000"/>
          </a:ln>
        </p:spPr>
      </p:pic>
      <p:pic>
        <p:nvPicPr>
          <p:cNvPr id="5" name="Picture 4" descr="A person sitting by a window&#10;&#10;AI-generated content may be incorrect.">
            <a:extLst>
              <a:ext uri="{FF2B5EF4-FFF2-40B4-BE49-F238E27FC236}">
                <a16:creationId xmlns:a16="http://schemas.microsoft.com/office/drawing/2014/main" id="{856AE379-09F5-1943-7B1F-30FC8791C4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9900" y="2199699"/>
            <a:ext cx="3416300" cy="356870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Box 21"/>
          <p:cNvSpPr txBox="1"/>
          <p:nvPr/>
        </p:nvSpPr>
        <p:spPr>
          <a:xfrm>
            <a:off x="632251" y="5479014"/>
            <a:ext cx="4239121" cy="2539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sz="1100" i="1">
                <a:solidFill>
                  <a:srgbClr val="7C7C7C"/>
                </a:solidFill>
              </a:defRPr>
            </a:lvl1pPr>
          </a:lstStyle>
          <a:p>
            <a:r>
              <a:rPr sz="1050" i="0" dirty="0">
                <a:latin typeface="Poppins" pitchFamily="2" charset="77"/>
                <a:cs typeface="Poppins" pitchFamily="2" charset="77"/>
              </a:rPr>
              <a:t>Source:  NC Poison Control 2022 data, report run May 16, 2023</a:t>
            </a:r>
          </a:p>
        </p:txBody>
      </p:sp>
      <p:grpSp>
        <p:nvGrpSpPr>
          <p:cNvPr id="135" name="Group 14"/>
          <p:cNvGrpSpPr/>
          <p:nvPr/>
        </p:nvGrpSpPr>
        <p:grpSpPr>
          <a:xfrm>
            <a:off x="5621069" y="2286000"/>
            <a:ext cx="7275355" cy="3319654"/>
            <a:chOff x="-1" y="0"/>
            <a:chExt cx="7275354" cy="3319653"/>
          </a:xfrm>
        </p:grpSpPr>
        <p:sp>
          <p:nvSpPr>
            <p:cNvPr id="130" name="TextBox 3"/>
            <p:cNvSpPr txBox="1"/>
            <p:nvPr/>
          </p:nvSpPr>
          <p:spPr>
            <a:xfrm>
              <a:off x="3877981" y="1191398"/>
              <a:ext cx="3397372" cy="55784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p>
              <a:pPr>
                <a:lnSpc>
                  <a:spcPts val="1800"/>
                </a:lnSpc>
                <a:defRPr sz="1600">
                  <a:solidFill>
                    <a:srgbClr val="7C7C7C"/>
                  </a:solidFill>
                </a:defRPr>
              </a:pPr>
              <a:r>
                <a:rPr dirty="0">
                  <a:latin typeface="Poppins" pitchFamily="2" charset="77"/>
                  <a:cs typeface="Poppins" pitchFamily="2" charset="77"/>
                </a:rPr>
                <a:t>calls not about</a:t>
              </a:r>
              <a:br>
                <a:rPr dirty="0">
                  <a:latin typeface="Poppins" pitchFamily="2" charset="77"/>
                  <a:cs typeface="Poppins" pitchFamily="2" charset="77"/>
                </a:rPr>
              </a:br>
              <a:r>
                <a:rPr dirty="0">
                  <a:latin typeface="Poppins" pitchFamily="2" charset="77"/>
                  <a:cs typeface="Poppins" pitchFamily="2" charset="77"/>
                </a:rPr>
                <a:t>a medicine/drug</a:t>
              </a:r>
            </a:p>
          </p:txBody>
        </p:sp>
        <p:sp>
          <p:nvSpPr>
            <p:cNvPr id="131" name="Rectangle 2"/>
            <p:cNvSpPr txBox="1"/>
            <p:nvPr/>
          </p:nvSpPr>
          <p:spPr>
            <a:xfrm>
              <a:off x="3874299" y="520579"/>
              <a:ext cx="2468031" cy="55399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p>
              <a:pPr>
                <a:lnSpc>
                  <a:spcPts val="1800"/>
                </a:lnSpc>
                <a:defRPr sz="1600">
                  <a:solidFill>
                    <a:srgbClr val="7C7C7C"/>
                  </a:solidFill>
                </a:defRPr>
              </a:pPr>
              <a:r>
                <a:rPr dirty="0">
                  <a:latin typeface="Poppins" pitchFamily="2" charset="77"/>
                  <a:cs typeface="Poppins" pitchFamily="2" charset="77"/>
                </a:rPr>
                <a:t>calls about</a:t>
              </a:r>
            </a:p>
            <a:p>
              <a:pPr>
                <a:lnSpc>
                  <a:spcPts val="1800"/>
                </a:lnSpc>
                <a:defRPr sz="1600">
                  <a:solidFill>
                    <a:srgbClr val="7C7C7C"/>
                  </a:solidFill>
                </a:defRPr>
              </a:pPr>
              <a:r>
                <a:rPr dirty="0">
                  <a:latin typeface="Poppins" pitchFamily="2" charset="77"/>
                  <a:cs typeface="Poppins" pitchFamily="2" charset="77"/>
                </a:rPr>
                <a:t>a medicine/drug</a:t>
              </a:r>
            </a:p>
          </p:txBody>
        </p:sp>
        <p:pic>
          <p:nvPicPr>
            <p:cNvPr id="132" name="Picture 19" descr="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3955255" cy="3319653"/>
            </a:xfrm>
            <a:prstGeom prst="rect">
              <a:avLst/>
            </a:prstGeom>
            <a:ln w="12700" cap="flat">
              <a:noFill/>
              <a:miter lim="400000"/>
            </a:ln>
            <a:effectLst/>
          </p:spPr>
        </p:pic>
        <p:sp>
          <p:nvSpPr>
            <p:cNvPr id="133" name="TextBox 4"/>
            <p:cNvSpPr txBox="1"/>
            <p:nvPr/>
          </p:nvSpPr>
          <p:spPr>
            <a:xfrm>
              <a:off x="779728" y="761999"/>
              <a:ext cx="764971" cy="3693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defRPr>
                  <a:solidFill>
                    <a:srgbClr val="FFFFFF"/>
                  </a:solidFill>
                  <a:latin typeface="Futura"/>
                  <a:ea typeface="Futura"/>
                  <a:cs typeface="Futura"/>
                  <a:sym typeface="Futura"/>
                </a:defRPr>
              </a:lvl1pPr>
            </a:lstStyle>
            <a:p>
              <a:r>
                <a:rPr dirty="0">
                  <a:latin typeface="Poppins" pitchFamily="2" charset="77"/>
                  <a:cs typeface="Poppins" pitchFamily="2" charset="77"/>
                </a:rPr>
                <a:t>18%</a:t>
              </a:r>
            </a:p>
          </p:txBody>
        </p:sp>
        <p:sp>
          <p:nvSpPr>
            <p:cNvPr id="134" name="TextBox 6"/>
            <p:cNvSpPr txBox="1"/>
            <p:nvPr/>
          </p:nvSpPr>
          <p:spPr>
            <a:xfrm>
              <a:off x="1973470" y="2076016"/>
              <a:ext cx="766887" cy="3693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defRPr>
                  <a:solidFill>
                    <a:srgbClr val="FFFFFF"/>
                  </a:solidFill>
                  <a:latin typeface="Futura"/>
                  <a:ea typeface="Futura"/>
                  <a:cs typeface="Futura"/>
                  <a:sym typeface="Futura"/>
                </a:defRPr>
              </a:lvl1pPr>
            </a:lstStyle>
            <a:p>
              <a:r>
                <a:rPr dirty="0">
                  <a:latin typeface="Poppins" pitchFamily="2" charset="77"/>
                  <a:cs typeface="Poppins" pitchFamily="2" charset="77"/>
                </a:rPr>
                <a:t>82%</a:t>
              </a:r>
            </a:p>
          </p:txBody>
        </p:sp>
      </p:grpSp>
      <p:sp>
        <p:nvSpPr>
          <p:cNvPr id="136" name="TextBox 7"/>
          <p:cNvSpPr txBox="1"/>
          <p:nvPr/>
        </p:nvSpPr>
        <p:spPr>
          <a:xfrm>
            <a:off x="637568" y="3284797"/>
            <a:ext cx="4620232" cy="9541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2400">
                <a:solidFill>
                  <a:srgbClr val="7C7C7C"/>
                </a:solidFill>
              </a:defRPr>
            </a:pPr>
            <a:r>
              <a:rPr sz="2000" dirty="0">
                <a:latin typeface="Poppins" pitchFamily="2" charset="77"/>
                <a:cs typeface="Poppins" pitchFamily="2" charset="77"/>
              </a:rPr>
              <a:t>How often is a call to poison control about a medicine or drug?</a:t>
            </a:r>
            <a:br>
              <a:rPr sz="2000" dirty="0">
                <a:latin typeface="Poppins" pitchFamily="2" charset="77"/>
                <a:cs typeface="Poppins" pitchFamily="2" charset="77"/>
              </a:rPr>
            </a:br>
            <a:r>
              <a:rPr sz="1400" dirty="0">
                <a:latin typeface="Poppins" pitchFamily="2" charset="77"/>
                <a:cs typeface="Poppins" pitchFamily="2" charset="77"/>
              </a:rPr>
              <a:t>(calls concerning 13-18 years-old)</a:t>
            </a:r>
          </a:p>
        </p:txBody>
      </p:sp>
      <p:pic>
        <p:nvPicPr>
          <p:cNvPr id="139" name="Picture 9" descr="Picture 9"/>
          <p:cNvPicPr>
            <a:picLocks noChangeAspect="1"/>
          </p:cNvPicPr>
          <p:nvPr/>
        </p:nvPicPr>
        <p:blipFill>
          <a:blip r:embed="rId4"/>
          <a:stretch>
            <a:fillRect/>
          </a:stretch>
        </p:blipFill>
        <p:spPr>
          <a:xfrm>
            <a:off x="0" y="-18991"/>
            <a:ext cx="12192000" cy="2044701"/>
          </a:xfrm>
          <a:prstGeom prst="rect">
            <a:avLst/>
          </a:prstGeom>
          <a:ln w="12700">
            <a:miter lim="400000"/>
          </a:ln>
        </p:spPr>
      </p:pic>
      <p:pic>
        <p:nvPicPr>
          <p:cNvPr id="140" name="Picture 5" descr="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23" y="-18991"/>
            <a:ext cx="12165678" cy="20342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
          <p:cNvSpPr txBox="1"/>
          <p:nvPr/>
        </p:nvSpPr>
        <p:spPr>
          <a:xfrm>
            <a:off x="533400" y="3124199"/>
            <a:ext cx="3450526" cy="16312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defRPr sz="2300">
                <a:solidFill>
                  <a:srgbClr val="7C7C7C"/>
                </a:solidFill>
              </a:defRPr>
            </a:pPr>
            <a:r>
              <a:rPr sz="2000" dirty="0">
                <a:latin typeface="Poppins" pitchFamily="2" charset="77"/>
                <a:cs typeface="Poppins" pitchFamily="2" charset="77"/>
              </a:rPr>
              <a:t>In 2021, </a:t>
            </a:r>
            <a:r>
              <a:rPr sz="2000" b="1" dirty="0">
                <a:latin typeface="Poppins" pitchFamily="2" charset="77"/>
                <a:cs typeface="Poppins" pitchFamily="2" charset="77"/>
              </a:rPr>
              <a:t>15% </a:t>
            </a:r>
            <a:r>
              <a:rPr sz="2000" dirty="0">
                <a:latin typeface="Poppins" pitchFamily="2" charset="77"/>
                <a:cs typeface="Poppins" pitchFamily="2" charset="77"/>
              </a:rPr>
              <a:t>of NC high schoolers surveyed reported misusing or abusing prescription medication.</a:t>
            </a:r>
          </a:p>
        </p:txBody>
      </p:sp>
      <p:sp>
        <p:nvSpPr>
          <p:cNvPr id="145" name="TextBox 5"/>
          <p:cNvSpPr txBox="1"/>
          <p:nvPr/>
        </p:nvSpPr>
        <p:spPr>
          <a:xfrm>
            <a:off x="632252" y="5644114"/>
            <a:ext cx="5692348" cy="2616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1100" i="1">
                <a:solidFill>
                  <a:srgbClr val="7C7C7C"/>
                </a:solidFill>
              </a:defRPr>
            </a:pPr>
            <a:r>
              <a:rPr dirty="0">
                <a:latin typeface="Poppins" pitchFamily="2" charset="77"/>
                <a:cs typeface="Poppins" pitchFamily="2" charset="77"/>
              </a:rPr>
              <a:t>Source: </a:t>
            </a:r>
            <a:r>
              <a:rPr dirty="0">
                <a:solidFill>
                  <a:srgbClr val="000000"/>
                </a:solidFill>
                <a:latin typeface="Poppins" pitchFamily="2" charset="77"/>
                <a:cs typeface="Poppins" pitchFamily="2" charset="77"/>
              </a:rPr>
              <a:t> </a:t>
            </a:r>
            <a:r>
              <a:rPr dirty="0">
                <a:latin typeface="Poppins" pitchFamily="2" charset="77"/>
                <a:cs typeface="Poppins" pitchFamily="2" charset="77"/>
              </a:rPr>
              <a:t>NC Youth Risk Behavior Survey, 2021</a:t>
            </a:r>
          </a:p>
        </p:txBody>
      </p:sp>
      <p:pic>
        <p:nvPicPr>
          <p:cNvPr id="148" name="Picture 11" descr="Picture 11"/>
          <p:cNvPicPr>
            <a:picLocks noChangeAspect="1"/>
          </p:cNvPicPr>
          <p:nvPr/>
        </p:nvPicPr>
        <p:blipFill>
          <a:blip r:embed="rId3"/>
          <a:stretch>
            <a:fillRect/>
          </a:stretch>
        </p:blipFill>
        <p:spPr>
          <a:xfrm>
            <a:off x="0" y="-4171"/>
            <a:ext cx="12192000" cy="2044701"/>
          </a:xfrm>
          <a:prstGeom prst="rect">
            <a:avLst/>
          </a:prstGeom>
          <a:ln w="12700">
            <a:miter lim="400000"/>
          </a:ln>
        </p:spPr>
      </p:pic>
      <p:pic>
        <p:nvPicPr>
          <p:cNvPr id="149" name="Picture 3" descr="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 y="-1387"/>
            <a:ext cx="12211823" cy="2041917"/>
          </a:xfrm>
          <a:prstGeom prst="rect">
            <a:avLst/>
          </a:prstGeom>
          <a:ln w="12700">
            <a:miter lim="400000"/>
          </a:ln>
        </p:spPr>
      </p:pic>
      <p:pic>
        <p:nvPicPr>
          <p:cNvPr id="150" name="Picture 8" descr="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02452" y="2819400"/>
            <a:ext cx="7456148" cy="229207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4" name="Picture 7" descr="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5326" y="0"/>
            <a:ext cx="5765548" cy="5943600"/>
          </a:xfrm>
          <a:prstGeom prst="rect">
            <a:avLst/>
          </a:prstGeom>
          <a:ln w="12700">
            <a:miter lim="400000"/>
          </a:ln>
        </p:spPr>
      </p:pic>
      <p:sp>
        <p:nvSpPr>
          <p:cNvPr id="155" name="TextBox 11"/>
          <p:cNvSpPr txBox="1"/>
          <p:nvPr/>
        </p:nvSpPr>
        <p:spPr>
          <a:xfrm rot="5400000">
            <a:off x="8715700" y="2665477"/>
            <a:ext cx="5943600" cy="6126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3200" spc="300">
                <a:solidFill>
                  <a:srgbClr val="FFFFFF"/>
                </a:solidFill>
                <a:latin typeface="Futura Bold"/>
                <a:ea typeface="Futura Bold"/>
                <a:cs typeface="Futura Bold"/>
                <a:sym typeface="Futura Bold"/>
              </a:defRPr>
            </a:lvl1pPr>
          </a:lstStyle>
          <a:p>
            <a:r>
              <a:t>Harry Cohen</a:t>
            </a:r>
          </a:p>
        </p:txBody>
      </p:sp>
      <p:pic>
        <p:nvPicPr>
          <p:cNvPr id="158" name="Picture 14" descr="Picture 14"/>
          <p:cNvPicPr>
            <a:picLocks noChangeAspect="1"/>
          </p:cNvPicPr>
          <p:nvPr/>
        </p:nvPicPr>
        <p:blipFill>
          <a:blip r:embed="rId5"/>
          <a:stretch>
            <a:fillRect/>
          </a:stretch>
        </p:blipFill>
        <p:spPr>
          <a:xfrm>
            <a:off x="987627" y="0"/>
            <a:ext cx="4457701" cy="59436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11" descr="Picture 11"/>
          <p:cNvPicPr>
            <a:picLocks noChangeAspect="1"/>
          </p:cNvPicPr>
          <p:nvPr/>
        </p:nvPicPr>
        <p:blipFill>
          <a:blip r:embed="rId5"/>
          <a:stretch>
            <a:fillRect/>
          </a:stretch>
        </p:blipFill>
        <p:spPr>
          <a:xfrm>
            <a:off x="180" y="0"/>
            <a:ext cx="12192001" cy="927100"/>
          </a:xfrm>
          <a:prstGeom prst="rect">
            <a:avLst/>
          </a:prstGeom>
          <a:ln w="12700">
            <a:miter lim="400000"/>
          </a:ln>
        </p:spPr>
      </p:pic>
      <p:pic>
        <p:nvPicPr>
          <p:cNvPr id="4" name="NC Poison Control  Sharing Pills can Kill PSA 2019-720p.mov">
            <a:hlinkClick r:id="" action="ppaction://media"/>
            <a:extLst>
              <a:ext uri="{FF2B5EF4-FFF2-40B4-BE49-F238E27FC236}">
                <a16:creationId xmlns:a16="http://schemas.microsoft.com/office/drawing/2014/main" id="{10EA00B3-5040-47FF-DB42-717D2945C8E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79926" y="1282458"/>
            <a:ext cx="7632148" cy="429308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2" descr="Picture 2"/>
          <p:cNvPicPr>
            <a:picLocks noChangeAspect="1"/>
          </p:cNvPicPr>
          <p:nvPr/>
        </p:nvPicPr>
        <p:blipFill>
          <a:blip r:embed="rId3"/>
          <a:stretch>
            <a:fillRect/>
          </a:stretch>
        </p:blipFill>
        <p:spPr>
          <a:xfrm>
            <a:off x="-3051" y="0"/>
            <a:ext cx="12195052" cy="2039112"/>
          </a:xfrm>
          <a:prstGeom prst="rect">
            <a:avLst/>
          </a:prstGeom>
          <a:ln w="12700">
            <a:miter lim="400000"/>
          </a:ln>
        </p:spPr>
      </p:pic>
      <p:sp>
        <p:nvSpPr>
          <p:cNvPr id="170" name="Content Placeholder 2"/>
          <p:cNvSpPr txBox="1">
            <a:spLocks noGrp="1"/>
          </p:cNvSpPr>
          <p:nvPr>
            <p:ph type="body" sz="quarter" idx="1"/>
          </p:nvPr>
        </p:nvSpPr>
        <p:spPr>
          <a:xfrm>
            <a:off x="609600" y="2743200"/>
            <a:ext cx="5410200" cy="2761615"/>
          </a:xfrm>
          <a:prstGeom prst="rect">
            <a:avLst/>
          </a:prstGeom>
        </p:spPr>
        <p:txBody>
          <a:bodyPr>
            <a:normAutofit/>
          </a:bodyPr>
          <a:lstStyle/>
          <a:p>
            <a:pPr marL="0" indent="0" defTabSz="905255">
              <a:lnSpc>
                <a:spcPct val="81000"/>
              </a:lnSpc>
              <a:spcBef>
                <a:spcPts val="900"/>
              </a:spcBef>
              <a:buSzTx/>
              <a:buNone/>
              <a:defRPr sz="2376">
                <a:solidFill>
                  <a:srgbClr val="7C7C7C"/>
                </a:solidFill>
              </a:defRPr>
            </a:pPr>
            <a:r>
              <a:rPr sz="2000" dirty="0"/>
              <a:t>Taking too many prescription medications at one time or taking them with alcohol or other prescription medications can cause: </a:t>
            </a:r>
            <a:br>
              <a:rPr sz="2000" dirty="0"/>
            </a:br>
            <a:endParaRPr sz="2000" dirty="0"/>
          </a:p>
          <a:p>
            <a:pPr marL="226313" indent="-226313" defTabSz="905255">
              <a:lnSpc>
                <a:spcPct val="81000"/>
              </a:lnSpc>
              <a:spcBef>
                <a:spcPts val="900"/>
              </a:spcBef>
              <a:defRPr sz="2376">
                <a:solidFill>
                  <a:srgbClr val="7C7C7C"/>
                </a:solidFill>
              </a:defRPr>
            </a:pPr>
            <a:r>
              <a:rPr sz="2000" dirty="0"/>
              <a:t>liver damage</a:t>
            </a:r>
          </a:p>
          <a:p>
            <a:pPr marL="226313" indent="-226313" defTabSz="905255">
              <a:lnSpc>
                <a:spcPct val="81000"/>
              </a:lnSpc>
              <a:spcBef>
                <a:spcPts val="900"/>
              </a:spcBef>
              <a:defRPr sz="2376">
                <a:solidFill>
                  <a:srgbClr val="7C7C7C"/>
                </a:solidFill>
              </a:defRPr>
            </a:pPr>
            <a:r>
              <a:rPr sz="2000" dirty="0"/>
              <a:t>brain damage</a:t>
            </a:r>
          </a:p>
          <a:p>
            <a:pPr marL="226313" indent="-226313" defTabSz="905255">
              <a:lnSpc>
                <a:spcPct val="81000"/>
              </a:lnSpc>
              <a:spcBef>
                <a:spcPts val="900"/>
              </a:spcBef>
              <a:defRPr sz="2376">
                <a:solidFill>
                  <a:srgbClr val="7C7C7C"/>
                </a:solidFill>
              </a:defRPr>
            </a:pPr>
            <a:r>
              <a:rPr sz="2000" dirty="0"/>
              <a:t>death</a:t>
            </a:r>
          </a:p>
        </p:txBody>
      </p:sp>
      <p:pic>
        <p:nvPicPr>
          <p:cNvPr id="5" name="Picture 4" descr="A group of girls smiling for a selfie&#10;&#10;AI-generated content may be incorrect.">
            <a:extLst>
              <a:ext uri="{FF2B5EF4-FFF2-40B4-BE49-F238E27FC236}">
                <a16:creationId xmlns:a16="http://schemas.microsoft.com/office/drawing/2014/main" id="{5F141BD8-4108-FE64-980B-E53E9F6F6D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1210" y="2191926"/>
            <a:ext cx="3403600" cy="3568700"/>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76</TotalTime>
  <Words>2184</Words>
  <Application>Microsoft Macintosh PowerPoint</Application>
  <PresentationFormat>Widescreen</PresentationFormat>
  <Paragraphs>261</Paragraphs>
  <Slides>22</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Arial,Sans-Serif</vt:lpstr>
      <vt:lpstr>Calibri Light</vt:lpstr>
      <vt:lpstr>Poppins</vt:lpstr>
      <vt:lpstr>Poppins Light</vt:lpstr>
      <vt:lpstr>Poppins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Steverson, Alexa C</dc:creator>
  <cp:keywords/>
  <dc:description/>
  <cp:lastModifiedBy>Lily Morris</cp:lastModifiedBy>
  <cp:revision>43</cp:revision>
  <dcterms:modified xsi:type="dcterms:W3CDTF">2025-08-18T14:03:12Z</dcterms:modified>
  <cp:category/>
</cp:coreProperties>
</file>